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  <p:sldMasterId id="2147483675" r:id="rId3"/>
  </p:sldMasterIdLst>
  <p:notesMasterIdLst>
    <p:notesMasterId r:id="rId55"/>
  </p:notesMasterIdLst>
  <p:sldIdLst>
    <p:sldId id="256" r:id="rId4"/>
    <p:sldId id="360" r:id="rId5"/>
    <p:sldId id="359" r:id="rId6"/>
    <p:sldId id="361" r:id="rId7"/>
    <p:sldId id="368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33" r:id="rId17"/>
    <p:sldId id="343" r:id="rId18"/>
    <p:sldId id="347" r:id="rId19"/>
    <p:sldId id="352" r:id="rId20"/>
    <p:sldId id="353" r:id="rId21"/>
    <p:sldId id="346" r:id="rId22"/>
    <p:sldId id="350" r:id="rId23"/>
    <p:sldId id="348" r:id="rId24"/>
    <p:sldId id="351" r:id="rId25"/>
    <p:sldId id="349" r:id="rId26"/>
    <p:sldId id="342" r:id="rId27"/>
    <p:sldId id="334" r:id="rId28"/>
    <p:sldId id="335" r:id="rId29"/>
    <p:sldId id="355" r:id="rId30"/>
    <p:sldId id="336" r:id="rId31"/>
    <p:sldId id="337" r:id="rId32"/>
    <p:sldId id="339" r:id="rId33"/>
    <p:sldId id="338" r:id="rId34"/>
    <p:sldId id="340" r:id="rId35"/>
    <p:sldId id="341" r:id="rId36"/>
    <p:sldId id="356" r:id="rId37"/>
    <p:sldId id="392" r:id="rId38"/>
    <p:sldId id="369" r:id="rId39"/>
    <p:sldId id="377" r:id="rId40"/>
    <p:sldId id="378" r:id="rId41"/>
    <p:sldId id="379" r:id="rId42"/>
    <p:sldId id="380" r:id="rId43"/>
    <p:sldId id="381" r:id="rId44"/>
    <p:sldId id="382" r:id="rId45"/>
    <p:sldId id="394" r:id="rId46"/>
    <p:sldId id="446" r:id="rId47"/>
    <p:sldId id="599" r:id="rId48"/>
    <p:sldId id="445" r:id="rId49"/>
    <p:sldId id="610" r:id="rId50"/>
    <p:sldId id="609" r:id="rId51"/>
    <p:sldId id="612" r:id="rId52"/>
    <p:sldId id="354" r:id="rId53"/>
    <p:sldId id="393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Helvetica Neue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959786-79BD-44C7-B987-10E3F24299D7}">
  <a:tblStyle styleId="{F8959786-79BD-44C7-B987-10E3F24299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2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84b5ac3d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484b5ac3d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678501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678501" y="2792108"/>
            <a:ext cx="7772400" cy="96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92075" y="519758"/>
            <a:ext cx="8959850" cy="5357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65D00">
                  <a:alpha val="78431"/>
                </a:srgbClr>
              </a:gs>
              <a:gs pos="25000">
                <a:srgbClr val="E65D00">
                  <a:alpha val="78431"/>
                </a:srgbClr>
              </a:gs>
              <a:gs pos="100000">
                <a:srgbClr val="FFFFFF">
                  <a:alpha val="7843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92075" y="64310"/>
            <a:ext cx="8959850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92075" y="624625"/>
            <a:ext cx="895985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1D98-8263-4A8B-B23A-4648B9081DA5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5051" y="114226"/>
            <a:ext cx="1391924" cy="4087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7732" y="80643"/>
            <a:ext cx="1185953" cy="47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1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161" y="2"/>
            <a:ext cx="7657396" cy="46392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D4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0" y="685801"/>
            <a:ext cx="8293190" cy="39469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1D98-8263-4A8B-B23A-4648B9081DA5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7181" y="463925"/>
            <a:ext cx="7572375" cy="0"/>
          </a:xfrm>
          <a:prstGeom prst="line">
            <a:avLst/>
          </a:prstGeom>
          <a:ln w="28575">
            <a:solidFill>
              <a:srgbClr val="FFD401"/>
            </a:solidFill>
          </a:ln>
          <a:effectLst>
            <a:outerShdw dist="38100" dir="2700000" algn="ctr" rotWithShape="0">
              <a:srgbClr val="B79C3D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sbdresden.de/fileadmin/Resources/IMG/csbd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577" y="72217"/>
            <a:ext cx="504289" cy="5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r="61899"/>
          <a:stretch/>
        </p:blipFill>
        <p:spPr>
          <a:xfrm>
            <a:off x="8515350" y="14289"/>
            <a:ext cx="573737" cy="60424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20279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MPI CBG Postdoc retreat, June 20</a:t>
            </a:r>
            <a:r>
              <a:rPr lang="en-GB" sz="1050" baseline="30000" dirty="0">
                <a:solidFill>
                  <a:schemeClr val="bg1"/>
                </a:solidFill>
              </a:rPr>
              <a:t>th</a:t>
            </a:r>
            <a:r>
              <a:rPr lang="en-GB" sz="1050" dirty="0">
                <a:solidFill>
                  <a:schemeClr val="bg1"/>
                </a:solidFill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17422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1CE6-E7CF-461F-AA45-C1713C86510A}" type="datetime1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5051" y="114226"/>
            <a:ext cx="1391924" cy="4087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7732" y="80643"/>
            <a:ext cx="1185953" cy="475886"/>
          </a:xfrm>
          <a:prstGeom prst="rect">
            <a:avLst/>
          </a:prstGeom>
        </p:spPr>
      </p:pic>
      <p:pic>
        <p:nvPicPr>
          <p:cNvPr id="10" name="Picture 9" descr="CBG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95" y="77126"/>
            <a:ext cx="1410412" cy="582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03036" y="77127"/>
            <a:ext cx="1971675" cy="6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8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161" y="2"/>
            <a:ext cx="7657396" cy="46392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0" y="685801"/>
            <a:ext cx="8293190" cy="3946922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2B7-D55D-415A-9B73-44A0B6A66FC0}" type="datetime1">
              <a:rPr lang="en-US" smtClean="0"/>
              <a:t>6/22/2019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4868975"/>
            <a:ext cx="2057400" cy="273844"/>
          </a:xfrm>
        </p:spPr>
        <p:txBody>
          <a:bodyPr/>
          <a:lstStyle/>
          <a:p>
            <a:fld id="{765388E5-41F1-480D-AD24-CE7CCBC4089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7181" y="463925"/>
            <a:ext cx="757237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dist="38100" dir="2700000" algn="ctr" rotWithShape="0">
              <a:srgbClr val="00206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sbdresden.de/fileadmin/Resources/IMG/csbd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577" y="72217"/>
            <a:ext cx="504289" cy="5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BGlogo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06"/>
          <a:stretch/>
        </p:blipFill>
        <p:spPr>
          <a:xfrm>
            <a:off x="8553887" y="21432"/>
            <a:ext cx="540107" cy="58293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4920279"/>
            <a:ext cx="9144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dais </a:t>
            </a:r>
            <a:r>
              <a:rPr lang="en-GB" sz="1050" dirty="0" err="1"/>
              <a:t>learnathon</a:t>
            </a:r>
            <a:r>
              <a:rPr lang="en-GB" sz="1050" dirty="0"/>
              <a:t> June 24</a:t>
            </a:r>
            <a:r>
              <a:rPr lang="en-GB" sz="1050" baseline="30000" dirty="0"/>
              <a:t>th</a:t>
            </a:r>
            <a:r>
              <a:rPr lang="en-GB" sz="1050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881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828675"/>
            <a:ext cx="8229600" cy="376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" name="Rectangle 1"/>
          <p:cNvSpPr/>
          <p:nvPr userDrawn="1"/>
        </p:nvSpPr>
        <p:spPr>
          <a:xfrm>
            <a:off x="1084917" y="4765872"/>
            <a:ext cx="65892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dais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learnathon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2019</a:t>
            </a:r>
          </a:p>
        </p:txBody>
      </p:sp>
      <p:sp>
        <p:nvSpPr>
          <p:cNvPr id="7" name="Google Shape;60;p14"/>
          <p:cNvSpPr txBox="1">
            <a:spLocks/>
          </p:cNvSpPr>
          <p:nvPr userDrawn="1"/>
        </p:nvSpPr>
        <p:spPr>
          <a:xfrm>
            <a:off x="143342" y="4765872"/>
            <a:ext cx="627716" cy="26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fld id="{00000000-1234-1234-1234-123412341234}" type="slidenum">
              <a:rPr lang="en-GB" smtClean="0"/>
              <a:pPr algn="l"/>
              <a:t>‹#›</a:t>
            </a:fld>
            <a:endParaRPr lang="en-GB" dirty="0"/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561109" y="4778486"/>
            <a:ext cx="1671431" cy="261610"/>
            <a:chOff x="9025957" y="6255003"/>
            <a:chExt cx="2506401" cy="39229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75591" y1="30769" x2="75591" y2="307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25957" y="6255004"/>
              <a:ext cx="387579" cy="35706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266814" y="6255003"/>
              <a:ext cx="2265544" cy="392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haesleinhuepf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FE981D98-8263-4A8B-B23A-4648B9081DA5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65388E5-41F1-480D-AD24-CE7CCBC408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57982E5-1486-4F1A-9054-82EE56212561}" type="datetime1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65388E5-41F1-480D-AD24-CE7CCBC408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6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.imagej.net/tags/c/development/imglib" TargetMode="External"/><Relationship Id="rId7" Type="http://schemas.openxmlformats.org/officeDocument/2006/relationships/hyperlink" Target="https://github.com/imglib/imglib2-cache-examples" TargetMode="External"/><Relationship Id="rId2" Type="http://schemas.openxmlformats.org/officeDocument/2006/relationships/hyperlink" Target="https://imagej.net/ImgLib2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imglib/imglib2-advanced-workshop" TargetMode="External"/><Relationship Id="rId5" Type="http://schemas.openxmlformats.org/officeDocument/2006/relationships/hyperlink" Target="https://github.com/imglib/imglib2-introductory-workshop" TargetMode="External"/><Relationship Id="rId4" Type="http://schemas.openxmlformats.org/officeDocument/2006/relationships/hyperlink" Target="https://github.com/imglib/imglib2-tutorial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maven.apach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2.gif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33.png"/><Relationship Id="rId14" Type="http://schemas.openxmlformats.org/officeDocument/2006/relationships/image" Target="../media/image4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lij.github.io/clij-benchmarking/benchmarking_operations" TargetMode="Externa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clij.github.io/clij-docs/dependingViaMaven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clij.github.io/clij-docs/api_intro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lij.github.io/clij-docs/referenceJava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685800" y="0"/>
            <a:ext cx="7772400" cy="373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ImageJ2 API-beating</a:t>
            </a:r>
            <a:endParaRPr lang="en-GB" sz="2400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Robert Haase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material from Tobias Pietzsch, Florian Jug and Pavel Tomancak</a:t>
            </a:r>
          </a:p>
        </p:txBody>
      </p:sp>
      <p:pic>
        <p:nvPicPr>
          <p:cNvPr id="5" name="Picture 7" descr="CBG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" y="3738516"/>
            <a:ext cx="1583036" cy="6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" y="4504345"/>
            <a:ext cx="1880914" cy="59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3D5A97-A123-4A49-BD99-8B9C356A7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131" y="2965984"/>
            <a:ext cx="2524125" cy="895350"/>
          </a:xfrm>
          <a:prstGeom prst="rect">
            <a:avLst/>
          </a:prstGeom>
        </p:spPr>
      </p:pic>
      <p:pic>
        <p:nvPicPr>
          <p:cNvPr id="1028" name="Picture 4" descr="dais_logo_color">
            <a:extLst>
              <a:ext uri="{FF2B5EF4-FFF2-40B4-BE49-F238E27FC236}">
                <a16:creationId xmlns:a16="http://schemas.microsoft.com/office/drawing/2014/main" id="{E35A136B-C318-4662-980D-B9E05EF0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8" y="4718620"/>
            <a:ext cx="522513" cy="2386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Google Shape;54;p13" descr="https://glip-vault-1.s3.amazonaws.com/web/customer_files/75320328204/modified.PNG?Expires=2075494478&amp;AWSAccessKeyId=AKIAJROPQDFTIHBTLJJQ&amp;Signature=8Paa93sLKYTHzQzyuKxaC3xBlOU%3D">
            <a:extLst>
              <a:ext uri="{FF2B5EF4-FFF2-40B4-BE49-F238E27FC236}">
                <a16:creationId xmlns:a16="http://schemas.microsoft.com/office/drawing/2014/main" id="{67F2F4AA-1E8A-4155-BF23-D2A6C804E44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tretch/>
        </p:blipFill>
        <p:spPr>
          <a:xfrm>
            <a:off x="7666670" y="4232514"/>
            <a:ext cx="1400762" cy="6567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32186E-4581-4A89-A233-5B57FF079F74}"/>
              </a:ext>
            </a:extLst>
          </p:cNvPr>
          <p:cNvSpPr txBox="1"/>
          <p:nvPr/>
        </p:nvSpPr>
        <p:spPr>
          <a:xfrm>
            <a:off x="4310742" y="4735363"/>
            <a:ext cx="171123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Learnathon</a:t>
            </a:r>
            <a:r>
              <a:rPr lang="en-US" dirty="0"/>
              <a:t>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889A2-E382-4ED5-85A4-7C79705E4021}"/>
              </a:ext>
            </a:extLst>
          </p:cNvPr>
          <p:cNvSpPr txBox="1"/>
          <p:nvPr/>
        </p:nvSpPr>
        <p:spPr>
          <a:xfrm>
            <a:off x="7426234" y="4889251"/>
            <a:ext cx="1823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Adapted from NEUBIAS TS11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your information to the pom.xml file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112" y="1205369"/>
            <a:ext cx="5069127" cy="331315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726187" y="1454531"/>
            <a:ext cx="1716172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</a:t>
            </a:r>
            <a:endParaRPr lang="en-GB" sz="1600" dirty="0"/>
          </a:p>
        </p:txBody>
      </p:sp>
      <p:sp>
        <p:nvSpPr>
          <p:cNvPr id="6" name="Right Arrow 5"/>
          <p:cNvSpPr/>
          <p:nvPr/>
        </p:nvSpPr>
        <p:spPr>
          <a:xfrm>
            <a:off x="1726187" y="2086829"/>
            <a:ext cx="2043669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Your role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7543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your information to the pom.xml file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8" y="1064712"/>
            <a:ext cx="7443234" cy="370770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6957287" y="1973340"/>
            <a:ext cx="1946764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Where is the code hosted?</a:t>
            </a:r>
            <a:endParaRPr lang="en-GB" sz="1000" dirty="0"/>
          </a:p>
        </p:txBody>
      </p:sp>
      <p:sp>
        <p:nvSpPr>
          <p:cNvPr id="6" name="Right Arrow 5"/>
          <p:cNvSpPr/>
          <p:nvPr/>
        </p:nvSpPr>
        <p:spPr>
          <a:xfrm rot="19594769" flipH="1">
            <a:off x="6425324" y="3643255"/>
            <a:ext cx="1946764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Where is your Fiji installed?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69795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pom.xml file in IntelliJ</a:t>
            </a:r>
          </a:p>
          <a:p>
            <a:r>
              <a:rPr lang="en-US" dirty="0"/>
              <a:t>Go through the pom.xml to check if everything is right.</a:t>
            </a:r>
          </a:p>
          <a:p>
            <a:r>
              <a:rPr lang="en-US" dirty="0"/>
              <a:t>Save the pom.xml file (CTRL+S)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26" y="1835054"/>
            <a:ext cx="5242796" cy="1878921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0800000">
            <a:off x="5624186" y="3106455"/>
            <a:ext cx="576198" cy="88934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52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 ecosystem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ImageJ1</a:t>
            </a:r>
          </a:p>
          <a:p>
            <a:r>
              <a:rPr lang="en-US" dirty="0" err="1"/>
              <a:t>ImageJ</a:t>
            </a:r>
            <a:r>
              <a:rPr lang="en-US" dirty="0"/>
              <a:t>-Ops</a:t>
            </a:r>
          </a:p>
          <a:p>
            <a:r>
              <a:rPr lang="en-US" dirty="0"/>
              <a:t>ImageJ2 / Imglib2</a:t>
            </a:r>
          </a:p>
          <a:p>
            <a:r>
              <a:rPr lang="en-US" dirty="0"/>
              <a:t>The Maven build system</a:t>
            </a:r>
          </a:p>
          <a:p>
            <a:r>
              <a:rPr lang="en-US" dirty="0" err="1"/>
              <a:t>ImageJ</a:t>
            </a:r>
            <a:r>
              <a:rPr lang="en-US" dirty="0"/>
              <a:t>-legacy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3781602" y="624626"/>
            <a:ext cx="4333008" cy="4114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10" descr="@fij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67" y="1132278"/>
            <a:ext cx="774107" cy="77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4030815" y="2514600"/>
            <a:ext cx="1143859" cy="10879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ImageJ1</a:t>
            </a:r>
            <a:endParaRPr lang="en-GB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60374" y="964423"/>
            <a:ext cx="2935600" cy="25916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34554" y="2425368"/>
            <a:ext cx="1060413" cy="9135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imglib2</a:t>
            </a:r>
            <a:endParaRPr lang="en-GB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133032" y="1652156"/>
            <a:ext cx="1157813" cy="10298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ImageJ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-ops</a:t>
            </a:r>
            <a:endParaRPr lang="en-GB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848569" y="3022782"/>
            <a:ext cx="1334698" cy="12365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ImageJ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-</a:t>
            </a:r>
          </a:p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legacy</a:t>
            </a:r>
            <a:endParaRPr lang="en-GB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409481" y="1426065"/>
            <a:ext cx="1143859" cy="10879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ImageJ2</a:t>
            </a:r>
            <a:endParaRPr lang="en-GB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8650" y="3327019"/>
            <a:ext cx="2260531" cy="960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My custom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 plugin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2951179" y="3450777"/>
            <a:ext cx="1374389" cy="65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maven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3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ImageJ1 architecture grew over the years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908800" y="1394400"/>
            <a:ext cx="1677600" cy="629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ImagePlus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515200" y="3178801"/>
            <a:ext cx="1677600" cy="629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ImageStatistics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2075" y="1394400"/>
            <a:ext cx="1677600" cy="629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IJ</a:t>
            </a:r>
            <a:endParaRPr lang="en-GB" dirty="0"/>
          </a:p>
        </p:txBody>
      </p:sp>
      <p:cxnSp>
        <p:nvCxnSpPr>
          <p:cNvPr id="14" name="Straight Arrow Connector 13"/>
          <p:cNvCxnSpPr>
            <a:stCxn id="12" idx="3"/>
            <a:endCxn id="4" idx="1"/>
          </p:cNvCxnSpPr>
          <p:nvPr/>
        </p:nvCxnSpPr>
        <p:spPr>
          <a:xfrm>
            <a:off x="1769675" y="1709400"/>
            <a:ext cx="1139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8" idx="1"/>
          </p:cNvCxnSpPr>
          <p:nvPr/>
        </p:nvCxnSpPr>
        <p:spPr>
          <a:xfrm rot="16200000" flipH="1">
            <a:off x="3896699" y="1875300"/>
            <a:ext cx="1469402" cy="1767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7" idx="2"/>
          </p:cNvCxnSpPr>
          <p:nvPr/>
        </p:nvCxnSpPr>
        <p:spPr>
          <a:xfrm flipV="1">
            <a:off x="6354000" y="2024399"/>
            <a:ext cx="0" cy="115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3747600" y="2024398"/>
            <a:ext cx="2187001" cy="892201"/>
            <a:chOff x="3747600" y="2024398"/>
            <a:chExt cx="2187001" cy="892201"/>
          </a:xfrm>
        </p:grpSpPr>
        <p:sp>
          <p:nvSpPr>
            <p:cNvPr id="10" name="Rectangle 9"/>
            <p:cNvSpPr/>
            <p:nvPr/>
          </p:nvSpPr>
          <p:spPr>
            <a:xfrm>
              <a:off x="4257001" y="2286600"/>
              <a:ext cx="1677600" cy="629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Roi</a:t>
              </a:r>
              <a:endParaRPr lang="en-GB" dirty="0"/>
            </a:p>
          </p:txBody>
        </p:sp>
        <p:cxnSp>
          <p:nvCxnSpPr>
            <p:cNvPr id="32" name="Elbow Connector 31"/>
            <p:cNvCxnSpPr>
              <a:stCxn id="4" idx="2"/>
              <a:endCxn id="10" idx="1"/>
            </p:cNvCxnSpPr>
            <p:nvPr/>
          </p:nvCxnSpPr>
          <p:spPr>
            <a:xfrm rot="16200000" flipH="1">
              <a:off x="3713700" y="2058298"/>
              <a:ext cx="577201" cy="50940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Elbow Connector 35"/>
          <p:cNvCxnSpPr>
            <a:stCxn id="10" idx="2"/>
            <a:endCxn id="8" idx="1"/>
          </p:cNvCxnSpPr>
          <p:nvPr/>
        </p:nvCxnSpPr>
        <p:spPr>
          <a:xfrm rot="16200000" flipH="1">
            <a:off x="5016899" y="2995500"/>
            <a:ext cx="577202" cy="4193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7" idx="1"/>
            <a:endCxn id="10" idx="0"/>
          </p:cNvCxnSpPr>
          <p:nvPr/>
        </p:nvCxnSpPr>
        <p:spPr>
          <a:xfrm rot="10800000" flipV="1">
            <a:off x="5095802" y="1709400"/>
            <a:ext cx="419399" cy="577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753950" y="1388050"/>
            <a:ext cx="3438850" cy="636349"/>
            <a:chOff x="3753950" y="1388050"/>
            <a:chExt cx="3438850" cy="636349"/>
          </a:xfrm>
        </p:grpSpPr>
        <p:sp>
          <p:nvSpPr>
            <p:cNvPr id="7" name="Rectangle 6"/>
            <p:cNvSpPr/>
            <p:nvPr/>
          </p:nvSpPr>
          <p:spPr>
            <a:xfrm>
              <a:off x="5515200" y="1394400"/>
              <a:ext cx="1677600" cy="629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ImageProcessor</a:t>
              </a:r>
              <a:endParaRPr lang="en-GB" dirty="0"/>
            </a:p>
          </p:txBody>
        </p:sp>
        <p:cxnSp>
          <p:nvCxnSpPr>
            <p:cNvPr id="42" name="Elbow Connector 41"/>
            <p:cNvCxnSpPr>
              <a:stCxn id="4" idx="0"/>
              <a:endCxn id="7" idx="0"/>
            </p:cNvCxnSpPr>
            <p:nvPr/>
          </p:nvCxnSpPr>
          <p:spPr>
            <a:xfrm rot="5400000" flipH="1" flipV="1">
              <a:off x="5050800" y="91200"/>
              <a:ext cx="12700" cy="2606400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Placeholder 2"/>
          <p:cNvSpPr txBox="1">
            <a:spLocks/>
          </p:cNvSpPr>
          <p:nvPr/>
        </p:nvSpPr>
        <p:spPr>
          <a:xfrm>
            <a:off x="92075" y="3891195"/>
            <a:ext cx="8959850" cy="62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At some point a group of developers decided to make ImageJ2 happen.</a:t>
            </a:r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53994" y="1400792"/>
            <a:ext cx="4697006" cy="1510406"/>
            <a:chOff x="3753994" y="1400792"/>
            <a:chExt cx="4697006" cy="1510406"/>
          </a:xfrm>
        </p:grpSpPr>
        <p:sp>
          <p:nvSpPr>
            <p:cNvPr id="9" name="Rectangle 8"/>
            <p:cNvSpPr/>
            <p:nvPr/>
          </p:nvSpPr>
          <p:spPr>
            <a:xfrm>
              <a:off x="6773400" y="2281199"/>
              <a:ext cx="1677600" cy="629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AutoThresholder</a:t>
              </a:r>
              <a:endParaRPr lang="en-GB" dirty="0"/>
            </a:p>
          </p:txBody>
        </p:sp>
        <p:cxnSp>
          <p:nvCxnSpPr>
            <p:cNvPr id="27" name="Elbow Connector 26"/>
            <p:cNvCxnSpPr/>
            <p:nvPr/>
          </p:nvCxnSpPr>
          <p:spPr>
            <a:xfrm rot="16200000" flipH="1">
              <a:off x="5242894" y="-88108"/>
              <a:ext cx="886799" cy="3864600"/>
            </a:xfrm>
            <a:prstGeom prst="bentConnector3">
              <a:avLst>
                <a:gd name="adj1" fmla="val -257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 rot="16200000" flipV="1">
              <a:off x="7116601" y="1785601"/>
              <a:ext cx="571799" cy="4194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371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operation?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5105400" cy="2152650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/>
              <a:t>ImageJ</a:t>
            </a:r>
            <a:r>
              <a:rPr lang="en-US" dirty="0"/>
              <a:t>-Ops has nice answers to this question. Categorized.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3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9410700" cy="216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operation?</a:t>
            </a:r>
            <a:endParaRPr lang="en-GB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Image calculator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55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5772150" cy="2657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operation?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Any kind of image filters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52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11811000" cy="2638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operation?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Deconvolution!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049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8" y="1243488"/>
            <a:ext cx="7448550" cy="216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operation?</a:t>
            </a:r>
            <a:endParaRPr lang="en-GB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Morphological filters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57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Fiji: Image analysis with feed on the 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level image processing in all shades of grey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1" y="1093399"/>
            <a:ext cx="1162806" cy="1345720"/>
          </a:xfrm>
          <a:prstGeom prst="rect">
            <a:avLst/>
          </a:prstGeom>
        </p:spPr>
      </p:pic>
      <p:grpSp>
        <p:nvGrpSpPr>
          <p:cNvPr id="210" name="Group 209"/>
          <p:cNvGrpSpPr/>
          <p:nvPr/>
        </p:nvGrpSpPr>
        <p:grpSpPr>
          <a:xfrm>
            <a:off x="3307864" y="1093399"/>
            <a:ext cx="5590004" cy="1345720"/>
            <a:chOff x="4410485" y="1457865"/>
            <a:chExt cx="7453339" cy="179429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3415" y="1457865"/>
              <a:ext cx="1550409" cy="1794293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>
              <a:stCxn id="10" idx="3"/>
              <a:endCxn id="11" idx="1"/>
            </p:cNvCxnSpPr>
            <p:nvPr/>
          </p:nvCxnSpPr>
          <p:spPr>
            <a:xfrm>
              <a:off x="8524757" y="2355012"/>
              <a:ext cx="1788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9" idx="2"/>
              <a:endCxn id="11" idx="1"/>
            </p:cNvCxnSpPr>
            <p:nvPr/>
          </p:nvCxnSpPr>
          <p:spPr>
            <a:xfrm rot="5400000" flipH="1" flipV="1">
              <a:off x="6913377" y="-147880"/>
              <a:ext cx="897146" cy="5902930"/>
            </a:xfrm>
            <a:prstGeom prst="bentConnector4">
              <a:avLst>
                <a:gd name="adj1" fmla="val -25481"/>
                <a:gd name="adj2" fmla="val 849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8524757" y="1984076"/>
              <a:ext cx="178865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Division</a:t>
              </a:r>
              <a:endParaRPr lang="en-GB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7485572" y="2439119"/>
            <a:ext cx="1412296" cy="1992702"/>
            <a:chOff x="9980762" y="3252158"/>
            <a:chExt cx="1883061" cy="26569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13415" y="4114802"/>
              <a:ext cx="1550408" cy="1794292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>
              <a:stCxn id="11" idx="2"/>
              <a:endCxn id="4" idx="0"/>
            </p:cNvCxnSpPr>
            <p:nvPr/>
          </p:nvCxnSpPr>
          <p:spPr>
            <a:xfrm flipH="1">
              <a:off x="11088619" y="3252158"/>
              <a:ext cx="1" cy="862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/>
            <p:cNvSpPr txBox="1"/>
            <p:nvPr/>
          </p:nvSpPr>
          <p:spPr>
            <a:xfrm>
              <a:off x="9980762" y="3355981"/>
              <a:ext cx="110785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Maxima detection</a:t>
              </a:r>
              <a:endParaRPr lang="en-GB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728753" y="3071678"/>
            <a:ext cx="5006309" cy="1360143"/>
            <a:chOff x="3638336" y="4095570"/>
            <a:chExt cx="6675079" cy="18135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1294" y="4095570"/>
              <a:ext cx="1567026" cy="181352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8336" y="4106175"/>
              <a:ext cx="1557862" cy="1802919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>
              <a:stCxn id="4" idx="1"/>
              <a:endCxn id="5" idx="3"/>
            </p:cNvCxnSpPr>
            <p:nvPr/>
          </p:nvCxnSpPr>
          <p:spPr>
            <a:xfrm flipH="1" flipV="1">
              <a:off x="8538320" y="5002332"/>
              <a:ext cx="1775095" cy="9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5" idx="1"/>
              <a:endCxn id="8" idx="3"/>
            </p:cNvCxnSpPr>
            <p:nvPr/>
          </p:nvCxnSpPr>
          <p:spPr>
            <a:xfrm flipH="1">
              <a:off x="5196198" y="5002332"/>
              <a:ext cx="1775096" cy="5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>
            <a:xfrm>
              <a:off x="8515595" y="4361457"/>
              <a:ext cx="178865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Seeded watershed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182636" y="4357327"/>
              <a:ext cx="1873772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Particle analysis / filtering</a:t>
              </a: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222161" y="3071677"/>
            <a:ext cx="2512184" cy="1360144"/>
            <a:chOff x="296214" y="4095569"/>
            <a:chExt cx="3349578" cy="181352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214" y="4095569"/>
              <a:ext cx="1567026" cy="1813525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>
              <a:stCxn id="8" idx="1"/>
              <a:endCxn id="18" idx="3"/>
            </p:cNvCxnSpPr>
            <p:nvPr/>
          </p:nvCxnSpPr>
          <p:spPr>
            <a:xfrm flipH="1" flipV="1">
              <a:off x="1863240" y="5002332"/>
              <a:ext cx="1775096" cy="5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863241" y="4361456"/>
              <a:ext cx="178255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ROI manager / </a:t>
              </a:r>
              <a:r>
                <a:rPr lang="en-US" sz="1050" dirty="0" err="1">
                  <a:solidFill>
                    <a:schemeClr val="accent1">
                      <a:lumMod val="50000"/>
                    </a:schemeClr>
                  </a:solidFill>
                </a:rPr>
                <a:t>visualisation</a:t>
              </a:r>
              <a:endParaRPr lang="en-US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384967" y="1093399"/>
            <a:ext cx="2504300" cy="1345720"/>
            <a:chOff x="1846622" y="1457865"/>
            <a:chExt cx="3339067" cy="179429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35281" y="1457865"/>
              <a:ext cx="1550408" cy="1794293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>
              <a:stCxn id="7" idx="3"/>
              <a:endCxn id="9" idx="1"/>
            </p:cNvCxnSpPr>
            <p:nvPr/>
          </p:nvCxnSpPr>
          <p:spPr>
            <a:xfrm>
              <a:off x="1846622" y="2355012"/>
              <a:ext cx="1788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850059" y="1708529"/>
              <a:ext cx="178255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Subtract background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3889267" y="1093399"/>
            <a:ext cx="2504301" cy="1345720"/>
            <a:chOff x="5185689" y="1457865"/>
            <a:chExt cx="3339068" cy="179429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74348" y="1457865"/>
              <a:ext cx="1550409" cy="1794293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>
              <a:stCxn id="9" idx="3"/>
              <a:endCxn id="10" idx="1"/>
            </p:cNvCxnSpPr>
            <p:nvPr/>
          </p:nvCxnSpPr>
          <p:spPr>
            <a:xfrm>
              <a:off x="5185689" y="2355012"/>
              <a:ext cx="1788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>
              <a:off x="5187584" y="1984072"/>
              <a:ext cx="178255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Gaussian blur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5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6019800" cy="3590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operation?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666522" y="1243489"/>
            <a:ext cx="2293327" cy="344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ImageJ1 users find all threshold goodies in </a:t>
            </a:r>
            <a:r>
              <a:rPr lang="en-US" dirty="0" err="1"/>
              <a:t>ImageJ</a:t>
            </a:r>
            <a:r>
              <a:rPr lang="en-US" dirty="0"/>
              <a:t>-Ops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442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operation?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7829550" cy="1800225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Connected Components Analysis; a.k.a. the “Particle </a:t>
            </a:r>
            <a:r>
              <a:rPr lang="en-US" dirty="0" err="1"/>
              <a:t>Analyser</a:t>
            </a:r>
            <a:r>
              <a:rPr lang="en-US" dirty="0"/>
              <a:t>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911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5705475" cy="2657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operation?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Image -&gt;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696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3" y="1248250"/>
            <a:ext cx="5648325" cy="21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operation?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Image -&gt; Geometric object -&gt;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8920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good news: It works from Fijis script editor in Python (</a:t>
            </a:r>
            <a:r>
              <a:rPr lang="en-US" i="1" dirty="0" err="1"/>
              <a:t>Jython</a:t>
            </a:r>
            <a:r>
              <a:rPr lang="en-US" dirty="0"/>
              <a:t> actually) </a:t>
            </a:r>
          </a:p>
          <a:p>
            <a:r>
              <a:rPr lang="en-US" dirty="0"/>
              <a:t>The bad news: To use it conveniently, you need different tools.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6" y="1664672"/>
            <a:ext cx="3258237" cy="2962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737" y="1603755"/>
            <a:ext cx="5199429" cy="3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image?</a:t>
            </a:r>
            <a:endParaRPr lang="en-GB" dirty="0"/>
          </a:p>
        </p:txBody>
      </p:sp>
      <p:grpSp>
        <p:nvGrpSpPr>
          <p:cNvPr id="56" name="Group 55"/>
          <p:cNvGrpSpPr/>
          <p:nvPr/>
        </p:nvGrpSpPr>
        <p:grpSpPr>
          <a:xfrm>
            <a:off x="749879" y="1370259"/>
            <a:ext cx="2194560" cy="2546255"/>
            <a:chOff x="728958" y="1370259"/>
            <a:chExt cx="2194560" cy="2546255"/>
          </a:xfrm>
        </p:grpSpPr>
        <p:sp>
          <p:nvSpPr>
            <p:cNvPr id="4" name="Rectangular Callout 3"/>
            <p:cNvSpPr/>
            <p:nvPr/>
          </p:nvSpPr>
          <p:spPr>
            <a:xfrm>
              <a:off x="728958" y="1370259"/>
              <a:ext cx="2194560" cy="914400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 image is a set of pixels which can be </a:t>
              </a:r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randomly accessed</a:t>
              </a:r>
              <a:r>
                <a:rPr lang="en-US" dirty="0"/>
                <a:t>.</a:t>
              </a:r>
              <a:endParaRPr lang="en-GB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895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0327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759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5191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623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0055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76233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919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895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0327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7759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191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623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0055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76233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4919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2895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27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7759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5191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2623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10055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76233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4919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895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0327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7759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55191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2623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0055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233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64919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522798" y="1370259"/>
            <a:ext cx="2226395" cy="2028095"/>
            <a:chOff x="6522798" y="1370259"/>
            <a:chExt cx="2226395" cy="2028095"/>
          </a:xfrm>
        </p:grpSpPr>
        <p:sp>
          <p:nvSpPr>
            <p:cNvPr id="5" name="Rectangular Callout 4"/>
            <p:cNvSpPr/>
            <p:nvPr/>
          </p:nvSpPr>
          <p:spPr>
            <a:xfrm>
              <a:off x="6530803" y="1370259"/>
              <a:ext cx="2194560" cy="914400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 image is an n-dimensional </a:t>
              </a:r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interval</a:t>
              </a:r>
              <a:r>
                <a:rPr lang="en-US" dirty="0"/>
                <a:t> of pixels, spatially or temporarily associated.</a:t>
              </a:r>
              <a:endParaRPr lang="en-GB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52279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79711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7143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34575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62007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9439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170073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67519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94951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22383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49815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77247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04679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322473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759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10191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37623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65055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92487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19919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474873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619483" y="1370259"/>
            <a:ext cx="2200955" cy="1716095"/>
            <a:chOff x="3619483" y="1370259"/>
            <a:chExt cx="2200955" cy="1716095"/>
          </a:xfrm>
        </p:grpSpPr>
        <p:sp>
          <p:nvSpPr>
            <p:cNvPr id="6" name="Rectangular Callout 5"/>
            <p:cNvSpPr/>
            <p:nvPr/>
          </p:nvSpPr>
          <p:spPr>
            <a:xfrm>
              <a:off x="3619483" y="1370259"/>
              <a:ext cx="2194560" cy="914400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 image is a set of pixels which can be </a:t>
              </a:r>
              <a:r>
                <a: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iterated</a:t>
              </a:r>
              <a:r>
                <a:rPr lang="en-US" dirty="0"/>
                <a:t> through.</a:t>
              </a:r>
              <a:endParaRPr lang="en-GB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2587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0019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7451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4883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2315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99747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273153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54611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ight Arrow 131"/>
            <p:cNvSpPr/>
            <p:nvPr/>
          </p:nvSpPr>
          <p:spPr>
            <a:xfrm>
              <a:off x="3743471" y="2904529"/>
              <a:ext cx="1956367" cy="10373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4461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image?</a:t>
            </a:r>
            <a:endParaRPr lang="en-GB" dirty="0"/>
          </a:p>
        </p:txBody>
      </p:sp>
      <p:sp>
        <p:nvSpPr>
          <p:cNvPr id="4" name="Rectangular Callout 3"/>
          <p:cNvSpPr/>
          <p:nvPr/>
        </p:nvSpPr>
        <p:spPr>
          <a:xfrm>
            <a:off x="728958" y="1370259"/>
            <a:ext cx="2194560" cy="914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image is a set of pixels which can be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randomly accessed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5" name="Rectangular Callout 4"/>
          <p:cNvSpPr/>
          <p:nvPr/>
        </p:nvSpPr>
        <p:spPr>
          <a:xfrm>
            <a:off x="6530803" y="1370259"/>
            <a:ext cx="2194560" cy="914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image is an n-dimensional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interval</a:t>
            </a:r>
            <a:r>
              <a:rPr lang="en-US" dirty="0"/>
              <a:t> of pixels, spatially or temporarily associated.</a:t>
            </a:r>
            <a:endParaRPr lang="en-GB" dirty="0"/>
          </a:p>
        </p:txBody>
      </p:sp>
      <p:sp>
        <p:nvSpPr>
          <p:cNvPr id="6" name="Rectangular Callout 5"/>
          <p:cNvSpPr/>
          <p:nvPr/>
        </p:nvSpPr>
        <p:spPr>
          <a:xfrm>
            <a:off x="3619483" y="1370259"/>
            <a:ext cx="2194560" cy="914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image is a set of pixels which can be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iterated</a:t>
            </a:r>
            <a:r>
              <a:rPr lang="en-US" dirty="0"/>
              <a:t> through.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28958" y="26640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RandomAccessible</a:t>
            </a:r>
            <a:endParaRPr lang="en-GB" sz="1200" dirty="0"/>
          </a:p>
        </p:txBody>
      </p:sp>
      <p:sp>
        <p:nvSpPr>
          <p:cNvPr id="8" name="Rectangle 7"/>
          <p:cNvSpPr/>
          <p:nvPr/>
        </p:nvSpPr>
        <p:spPr>
          <a:xfrm>
            <a:off x="3619483" y="26640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Iterable</a:t>
            </a:r>
            <a:endParaRPr lang="en-GB" sz="1200" dirty="0"/>
          </a:p>
        </p:txBody>
      </p:sp>
      <p:sp>
        <p:nvSpPr>
          <p:cNvPr id="9" name="Rectangle 8"/>
          <p:cNvSpPr/>
          <p:nvPr/>
        </p:nvSpPr>
        <p:spPr>
          <a:xfrm>
            <a:off x="6530803" y="26640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Interval</a:t>
            </a:r>
            <a:endParaRPr lang="en-GB" sz="1200" dirty="0"/>
          </a:p>
        </p:txBody>
      </p:sp>
      <p:sp>
        <p:nvSpPr>
          <p:cNvPr id="10" name="Rectangle 9"/>
          <p:cNvSpPr/>
          <p:nvPr/>
        </p:nvSpPr>
        <p:spPr>
          <a:xfrm>
            <a:off x="2155758" y="33276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RandomAccessibleInterval</a:t>
            </a:r>
            <a:endParaRPr lang="en-GB" sz="1200" dirty="0"/>
          </a:p>
        </p:txBody>
      </p:sp>
      <p:sp>
        <p:nvSpPr>
          <p:cNvPr id="11" name="Rectangle 10"/>
          <p:cNvSpPr/>
          <p:nvPr/>
        </p:nvSpPr>
        <p:spPr>
          <a:xfrm>
            <a:off x="5108958" y="33276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IterableInterval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3619483" y="39912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Img</a:t>
            </a:r>
            <a:endParaRPr lang="en-GB" sz="1200" dirty="0"/>
          </a:p>
        </p:txBody>
      </p:sp>
      <p:cxnSp>
        <p:nvCxnSpPr>
          <p:cNvPr id="16" name="Straight Connector 15"/>
          <p:cNvCxnSpPr>
            <a:stCxn id="7" idx="2"/>
            <a:endCxn id="10" idx="0"/>
          </p:cNvCxnSpPr>
          <p:nvPr/>
        </p:nvCxnSpPr>
        <p:spPr>
          <a:xfrm>
            <a:off x="1826238" y="3038400"/>
            <a:ext cx="1426800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1" idx="0"/>
          </p:cNvCxnSpPr>
          <p:nvPr/>
        </p:nvCxnSpPr>
        <p:spPr>
          <a:xfrm>
            <a:off x="4716763" y="3038400"/>
            <a:ext cx="1489475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2"/>
            <a:endCxn id="10" idx="0"/>
          </p:cNvCxnSpPr>
          <p:nvPr/>
        </p:nvCxnSpPr>
        <p:spPr>
          <a:xfrm flipH="1">
            <a:off x="3253038" y="3038400"/>
            <a:ext cx="4375045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2"/>
            <a:endCxn id="11" idx="0"/>
          </p:cNvCxnSpPr>
          <p:nvPr/>
        </p:nvCxnSpPr>
        <p:spPr>
          <a:xfrm flipH="1">
            <a:off x="6206238" y="3038400"/>
            <a:ext cx="1421845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2"/>
            <a:endCxn id="12" idx="0"/>
          </p:cNvCxnSpPr>
          <p:nvPr/>
        </p:nvCxnSpPr>
        <p:spPr>
          <a:xfrm>
            <a:off x="3253038" y="3702000"/>
            <a:ext cx="1463725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2" idx="0"/>
          </p:cNvCxnSpPr>
          <p:nvPr/>
        </p:nvCxnSpPr>
        <p:spPr>
          <a:xfrm flipH="1">
            <a:off x="4716763" y="3702000"/>
            <a:ext cx="1489475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0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 hierarchy in more detail</a:t>
            </a:r>
            <a:endParaRPr lang="en-GB" dirty="0"/>
          </a:p>
        </p:txBody>
      </p:sp>
      <p:pic>
        <p:nvPicPr>
          <p:cNvPr id="4" name="accessibles.png" descr="accessibl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579" y="1143000"/>
            <a:ext cx="6694312" cy="2887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0" descr="Imglib2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1" y="4322744"/>
            <a:ext cx="39872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7113" y="4272246"/>
            <a:ext cx="746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ImgLib2—generic image processing in Java. Tobias Pietzsch, Stephan </a:t>
            </a:r>
            <a:r>
              <a:rPr lang="en-GB" dirty="0" err="1"/>
              <a:t>Preibisch</a:t>
            </a:r>
            <a:r>
              <a:rPr lang="en-GB" dirty="0"/>
              <a:t>, Pavel </a:t>
            </a:r>
            <a:r>
              <a:rPr lang="en-GB" dirty="0" err="1"/>
              <a:t>Tomančák</a:t>
            </a:r>
            <a:r>
              <a:rPr lang="en-GB" dirty="0"/>
              <a:t>, and Stephan </a:t>
            </a:r>
            <a:r>
              <a:rPr lang="en-GB" dirty="0" err="1"/>
              <a:t>Saalfeld</a:t>
            </a:r>
            <a:r>
              <a:rPr lang="en-GB" dirty="0"/>
              <a:t>. Bioinformatics. 2012 Nov 15; 28(22): 3009–3011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16973" y="3376246"/>
            <a:ext cx="1934951" cy="812090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the supplement of this paper!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29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images and wrangle types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88" y="1269460"/>
            <a:ext cx="3300400" cy="1790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00" y="2259900"/>
            <a:ext cx="2590800" cy="1600200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184150" y="3967900"/>
            <a:ext cx="8959850" cy="5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/>
              <a:t>Every </a:t>
            </a:r>
            <a:r>
              <a:rPr lang="en-US" sz="1400" dirty="0" err="1"/>
              <a:t>Img</a:t>
            </a:r>
            <a:r>
              <a:rPr lang="en-US" sz="1400" dirty="0"/>
              <a:t> is a </a:t>
            </a:r>
            <a:r>
              <a:rPr lang="en-US" sz="1400" dirty="0" err="1"/>
              <a:t>RandomAccessibleInterval</a:t>
            </a:r>
            <a:r>
              <a:rPr lang="en-US" sz="1400" dirty="0"/>
              <a:t>. But not every </a:t>
            </a:r>
            <a:r>
              <a:rPr lang="en-US" sz="1400" dirty="0" err="1"/>
              <a:t>RandomAccessibleInterval</a:t>
            </a:r>
            <a:r>
              <a:rPr lang="en-US" sz="1400" dirty="0"/>
              <a:t> is an </a:t>
            </a:r>
            <a:r>
              <a:rPr lang="en-US" sz="1400" dirty="0" err="1"/>
              <a:t>Img</a:t>
            </a:r>
            <a:r>
              <a:rPr lang="en-US" sz="1400" dirty="0"/>
              <a:t>!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612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Casting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1068312"/>
            <a:ext cx="2620427" cy="18769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812073" y="1068312"/>
            <a:ext cx="5006850" cy="2149339"/>
            <a:chOff x="2812073" y="1068312"/>
            <a:chExt cx="5006850" cy="21493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2473" y="1068312"/>
              <a:ext cx="4416450" cy="2149339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2812073" y="2426400"/>
              <a:ext cx="1713600" cy="66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ALT+ENTER</a:t>
              </a:r>
              <a:endParaRPr lang="en-GB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90339" y="3217651"/>
            <a:ext cx="2640718" cy="1667924"/>
            <a:chOff x="4290339" y="3217651"/>
            <a:chExt cx="2640718" cy="16679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77914"/>
            <a:stretch/>
          </p:blipFill>
          <p:spPr>
            <a:xfrm>
              <a:off x="4290339" y="4276800"/>
              <a:ext cx="2640718" cy="295949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 rot="5400000">
              <a:off x="4484632" y="3391051"/>
              <a:ext cx="1009200" cy="66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ENTER</a:t>
              </a:r>
              <a:endParaRPr lang="en-GB" dirty="0"/>
            </a:p>
          </p:txBody>
        </p:sp>
        <p:sp>
          <p:nvSpPr>
            <p:cNvPr id="9" name="L-Shape 8"/>
            <p:cNvSpPr/>
            <p:nvPr/>
          </p:nvSpPr>
          <p:spPr>
            <a:xfrm rot="18226273">
              <a:off x="5980585" y="4259175"/>
              <a:ext cx="921600" cy="331200"/>
            </a:xfrm>
            <a:prstGeom prst="corner">
              <a:avLst>
                <a:gd name="adj1" fmla="val 39130"/>
                <a:gd name="adj2" fmla="val 4565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936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Fiji: Image analysis with the head in clouds</a:t>
            </a:r>
            <a:endParaRPr lang="en-GB" dirty="0"/>
          </a:p>
        </p:txBody>
      </p:sp>
      <p:sp>
        <p:nvSpPr>
          <p:cNvPr id="28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</a:t>
            </a:r>
            <a:r>
              <a:rPr lang="en-US" dirty="0"/>
              <a:t>iji </a:t>
            </a:r>
            <a:r>
              <a:rPr lang="en-US" dirty="0">
                <a:solidFill>
                  <a:srgbClr val="C00000"/>
                </a:solidFill>
              </a:rPr>
              <a:t>i</a:t>
            </a:r>
            <a:r>
              <a:rPr lang="en-US" dirty="0"/>
              <a:t>s </a:t>
            </a:r>
            <a:r>
              <a:rPr lang="en-US" dirty="0">
                <a:solidFill>
                  <a:srgbClr val="C00000"/>
                </a:solidFill>
              </a:rPr>
              <a:t>j</a:t>
            </a:r>
            <a:r>
              <a:rPr lang="en-US" dirty="0"/>
              <a:t>ust </a:t>
            </a:r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 err="1"/>
              <a:t>mageJ</a:t>
            </a:r>
            <a:r>
              <a:rPr lang="en-US" dirty="0"/>
              <a:t> + an endless list of sophisticated plugins for life scientists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928" y="2129789"/>
            <a:ext cx="1593075" cy="159823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71070" y="6804197"/>
            <a:ext cx="37804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50" dirty="0">
                <a:solidFill>
                  <a:srgbClr val="BFBFBF"/>
                </a:solidFill>
              </a:rPr>
              <a:t>Image Source: </a:t>
            </a:r>
            <a:r>
              <a:rPr lang="en-US" sz="750" dirty="0" err="1">
                <a:solidFill>
                  <a:srgbClr val="BFBFBF"/>
                </a:solidFill>
              </a:rPr>
              <a:t>Jaydeep</a:t>
            </a:r>
            <a:r>
              <a:rPr lang="en-US" sz="750" dirty="0">
                <a:solidFill>
                  <a:srgbClr val="BFBFBF"/>
                </a:solidFill>
              </a:rPr>
              <a:t> </a:t>
            </a:r>
            <a:r>
              <a:rPr lang="en-US" sz="750" dirty="0" err="1">
                <a:solidFill>
                  <a:srgbClr val="BFBFBF"/>
                </a:solidFill>
              </a:rPr>
              <a:t>Sidhaye</a:t>
            </a:r>
            <a:r>
              <a:rPr lang="en-US" sz="750" dirty="0">
                <a:solidFill>
                  <a:srgbClr val="BFBFBF"/>
                </a:solidFill>
              </a:rPr>
              <a:t>, </a:t>
            </a:r>
            <a:r>
              <a:rPr lang="en-US" sz="750" dirty="0" err="1">
                <a:solidFill>
                  <a:srgbClr val="BFBFBF"/>
                </a:solidFill>
              </a:rPr>
              <a:t>Norden</a:t>
            </a:r>
            <a:r>
              <a:rPr lang="en-US" sz="750" dirty="0">
                <a:solidFill>
                  <a:srgbClr val="BFBFBF"/>
                </a:solidFill>
              </a:rPr>
              <a:t> Group, MPI CBG</a:t>
            </a:r>
          </a:p>
          <a:p>
            <a:pPr algn="r"/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950332" y="1061335"/>
            <a:ext cx="3114155" cy="1866134"/>
            <a:chOff x="7933775" y="1415112"/>
            <a:chExt cx="4152207" cy="248817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3775" y="1857886"/>
              <a:ext cx="1133873" cy="188251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/>
            <a:srcRect r="36617"/>
            <a:stretch/>
          </p:blipFill>
          <p:spPr>
            <a:xfrm>
              <a:off x="10319129" y="1857887"/>
              <a:ext cx="1718384" cy="204540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2890" y="1861921"/>
              <a:ext cx="1120997" cy="188251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934127" y="1415112"/>
              <a:ext cx="415185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Trackmate</a:t>
              </a:r>
              <a:endParaRPr lang="en-GB" sz="105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725114" y="3272765"/>
            <a:ext cx="1370363" cy="1306507"/>
            <a:chOff x="3633484" y="4363686"/>
            <a:chExt cx="1827151" cy="1742009"/>
          </a:xfrm>
        </p:grpSpPr>
        <p:sp>
          <p:nvSpPr>
            <p:cNvPr id="24" name="TextBox 23"/>
            <p:cNvSpPr txBox="1"/>
            <p:nvPr/>
          </p:nvSpPr>
          <p:spPr>
            <a:xfrm>
              <a:off x="3633484" y="4363686"/>
              <a:ext cx="182715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BigDataViewer</a:t>
              </a:r>
              <a:endParaRPr lang="en-GB" sz="105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3898" y="4733018"/>
              <a:ext cx="1826737" cy="1372677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97283" y="1063546"/>
            <a:ext cx="2369546" cy="3298575"/>
            <a:chOff x="263043" y="1418061"/>
            <a:chExt cx="3159395" cy="43981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5624" y="1865956"/>
              <a:ext cx="3122847" cy="58519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2234" y="2553016"/>
              <a:ext cx="1010204" cy="16964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4881" y="2553424"/>
              <a:ext cx="1010204" cy="16964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5624" y="4351726"/>
              <a:ext cx="1228070" cy="14644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97995" y="4348039"/>
              <a:ext cx="1820476" cy="117242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52138" y="2553397"/>
              <a:ext cx="1009977" cy="169608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63043" y="1418061"/>
              <a:ext cx="315542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Core </a:t>
              </a:r>
              <a:r>
                <a:rPr lang="en-US" sz="1050" dirty="0" err="1"/>
                <a:t>ImageJ</a:t>
              </a:r>
              <a:endParaRPr lang="en-GB" sz="105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79873" y="1063546"/>
            <a:ext cx="1349843" cy="2235259"/>
            <a:chOff x="3573164" y="1418061"/>
            <a:chExt cx="1799790" cy="2980345"/>
          </a:xfrm>
        </p:grpSpPr>
        <p:pic>
          <p:nvPicPr>
            <p:cNvPr id="2050" name="Picture 2" descr="Directionality Example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521" b="14721"/>
            <a:stretch/>
          </p:blipFill>
          <p:spPr bwMode="auto">
            <a:xfrm>
              <a:off x="3573164" y="3195860"/>
              <a:ext cx="1799790" cy="120254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Directionality Example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6" b="17258"/>
            <a:stretch/>
          </p:blipFill>
          <p:spPr bwMode="auto">
            <a:xfrm>
              <a:off x="3573164" y="1865956"/>
              <a:ext cx="1799789" cy="12530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3573164" y="1418061"/>
              <a:ext cx="179978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Directionality</a:t>
              </a:r>
              <a:endParaRPr lang="en-GB" sz="105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06578" y="1061041"/>
            <a:ext cx="1584404" cy="2247848"/>
            <a:chOff x="5608770" y="1414721"/>
            <a:chExt cx="2112539" cy="2997131"/>
          </a:xfrm>
        </p:grpSpPr>
        <p:pic>
          <p:nvPicPr>
            <p:cNvPr id="2052" name="Picture 4" descr="Ridge Detection Parameters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770" y="1861921"/>
              <a:ext cx="998016" cy="2549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NT Ridge Detection Original.png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3" r="11212"/>
            <a:stretch/>
          </p:blipFill>
          <p:spPr bwMode="auto">
            <a:xfrm>
              <a:off x="6706926" y="1861921"/>
              <a:ext cx="1006624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CNT Ridge Detection Example.png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r="11213"/>
            <a:stretch/>
          </p:blipFill>
          <p:spPr bwMode="auto">
            <a:xfrm>
              <a:off x="6713881" y="3189093"/>
              <a:ext cx="997945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5672967" y="1414721"/>
              <a:ext cx="204834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Ridge detection</a:t>
              </a:r>
              <a:endParaRPr lang="en-GB" sz="1050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53113" y="4891193"/>
            <a:ext cx="16287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And 800 more…</a:t>
            </a:r>
            <a:endParaRPr lang="en-GB" sz="1050" dirty="0"/>
          </a:p>
        </p:txBody>
      </p:sp>
      <p:grpSp>
        <p:nvGrpSpPr>
          <p:cNvPr id="47" name="Group 46"/>
          <p:cNvGrpSpPr/>
          <p:nvPr/>
        </p:nvGrpSpPr>
        <p:grpSpPr>
          <a:xfrm>
            <a:off x="7250923" y="3298080"/>
            <a:ext cx="1795742" cy="1642754"/>
            <a:chOff x="9667897" y="4397439"/>
            <a:chExt cx="2394322" cy="2190339"/>
          </a:xfrm>
        </p:grpSpPr>
        <p:pic>
          <p:nvPicPr>
            <p:cNvPr id="39" name="Picture 4" descr="File:TrakEM2 Display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897" y="4756998"/>
              <a:ext cx="2389168" cy="1830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9688496" y="4397439"/>
              <a:ext cx="237372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TrakEM</a:t>
              </a:r>
              <a:endParaRPr lang="en-GB" sz="105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262733" y="3290750"/>
            <a:ext cx="2728613" cy="1644600"/>
            <a:chOff x="5683644" y="4387666"/>
            <a:chExt cx="3638150" cy="2192800"/>
          </a:xfrm>
        </p:grpSpPr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5683644" y="4737629"/>
              <a:ext cx="3638150" cy="1842837"/>
              <a:chOff x="2383117" y="2350027"/>
              <a:chExt cx="7582648" cy="3840849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8"/>
              <a:srcRect b="49553"/>
              <a:stretch/>
            </p:blipFill>
            <p:spPr>
              <a:xfrm>
                <a:off x="2383117" y="2350027"/>
                <a:ext cx="7537605" cy="1445033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51706" y="3189349"/>
                <a:ext cx="3414059" cy="300152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20"/>
              <a:srcRect l="32600" r="37826" b="21475"/>
              <a:stretch/>
            </p:blipFill>
            <p:spPr>
              <a:xfrm>
                <a:off x="3242236" y="3507093"/>
                <a:ext cx="2328985" cy="2334907"/>
              </a:xfrm>
              <a:prstGeom prst="rect">
                <a:avLst/>
              </a:prstGeom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5683927" y="4387666"/>
              <a:ext cx="363685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Multiview</a:t>
              </a:r>
              <a:r>
                <a:rPr lang="en-US" sz="1050" dirty="0"/>
                <a:t> fusion</a:t>
              </a:r>
              <a:endParaRPr lang="en-GB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135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5" y="1278825"/>
            <a:ext cx="8220075" cy="139065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940800" y="1195200"/>
            <a:ext cx="1296000" cy="309600"/>
          </a:xfrm>
          <a:prstGeom prst="wedge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Return type</a:t>
            </a:r>
            <a:endParaRPr lang="en-GB" sz="1000" dirty="0"/>
          </a:p>
        </p:txBody>
      </p:sp>
      <p:sp>
        <p:nvSpPr>
          <p:cNvPr id="6" name="Rectangular Callout 5"/>
          <p:cNvSpPr/>
          <p:nvPr/>
        </p:nvSpPr>
        <p:spPr>
          <a:xfrm>
            <a:off x="2600400" y="1195200"/>
            <a:ext cx="1296000" cy="309600"/>
          </a:xfrm>
          <a:prstGeom prst="wedge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Parameter type</a:t>
            </a:r>
            <a:endParaRPr lang="en-GB" sz="1000" dirty="0"/>
          </a:p>
        </p:txBody>
      </p:sp>
      <p:sp>
        <p:nvSpPr>
          <p:cNvPr id="7" name="Rectangular Callout 6"/>
          <p:cNvSpPr/>
          <p:nvPr/>
        </p:nvSpPr>
        <p:spPr>
          <a:xfrm>
            <a:off x="4560000" y="1195200"/>
            <a:ext cx="1296000" cy="309600"/>
          </a:xfrm>
          <a:prstGeom prst="wedge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Parameter type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8736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1036800"/>
            <a:ext cx="8105775" cy="9810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49674" y="2017875"/>
            <a:ext cx="8134351" cy="2598337"/>
            <a:chOff x="149674" y="2017875"/>
            <a:chExt cx="8134351" cy="259833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75" y="2701687"/>
              <a:ext cx="8134350" cy="1914525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 rot="5400000">
              <a:off x="3986240" y="2385333"/>
              <a:ext cx="1126017" cy="3911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CTR+P</a:t>
              </a:r>
              <a:endParaRPr lang="en-GB" sz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49674" y="2822400"/>
              <a:ext cx="1830325" cy="20160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98874" y="3398400"/>
              <a:ext cx="1893926" cy="20880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045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0" y="1108800"/>
            <a:ext cx="7420800" cy="16398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9600" y="3408225"/>
            <a:ext cx="8080584" cy="935900"/>
            <a:chOff x="189600" y="3408225"/>
            <a:chExt cx="8080584" cy="9359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600" y="3408225"/>
              <a:ext cx="7172325" cy="933450"/>
            </a:xfrm>
            <a:prstGeom prst="rect">
              <a:avLst/>
            </a:prstGeom>
          </p:spPr>
        </p:pic>
        <p:sp>
          <p:nvSpPr>
            <p:cNvPr id="6" name="L-Shape 5"/>
            <p:cNvSpPr/>
            <p:nvPr/>
          </p:nvSpPr>
          <p:spPr>
            <a:xfrm rot="18226273">
              <a:off x="7643784" y="3717725"/>
              <a:ext cx="921600" cy="331200"/>
            </a:xfrm>
            <a:prstGeom prst="corner">
              <a:avLst>
                <a:gd name="adj1" fmla="val 39130"/>
                <a:gd name="adj2" fmla="val 4565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345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Wrapping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1063783"/>
            <a:ext cx="8959850" cy="19834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075" y="1523999"/>
            <a:ext cx="2213463" cy="15575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4017108" y="2360246"/>
            <a:ext cx="1449753" cy="1596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3246024"/>
            <a:ext cx="8959850" cy="6473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4151978"/>
            <a:ext cx="7298104" cy="163043"/>
          </a:xfrm>
          <a:prstGeom prst="rect">
            <a:avLst/>
          </a:prstGeom>
        </p:spPr>
      </p:pic>
      <p:sp>
        <p:nvSpPr>
          <p:cNvPr id="10" name="L-Shape 9"/>
          <p:cNvSpPr/>
          <p:nvPr/>
        </p:nvSpPr>
        <p:spPr>
          <a:xfrm rot="18226273">
            <a:off x="7112338" y="4149420"/>
            <a:ext cx="921600" cy="331200"/>
          </a:xfrm>
          <a:prstGeom prst="corner">
            <a:avLst>
              <a:gd name="adj1" fmla="val 39130"/>
              <a:gd name="adj2" fmla="val 4565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92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0" indent="-444500">
              <a:defRPr sz="3300"/>
            </a:pPr>
            <a:r>
              <a:rPr lang="en-GB" sz="1400" u="sng" dirty="0">
                <a:hlinkClick r:id="rId2"/>
              </a:rPr>
              <a:t>https://imagej.net/ImgLib2</a:t>
            </a:r>
          </a:p>
          <a:p>
            <a:pPr marL="444500" indent="-444500">
              <a:defRPr sz="3300"/>
            </a:pPr>
            <a:r>
              <a:rPr lang="en-GB" sz="1400" u="sng" dirty="0">
                <a:hlinkClick r:id="rId3"/>
              </a:rPr>
              <a:t>http://forum.imagej.net/tags/c/development/imglib</a:t>
            </a:r>
          </a:p>
          <a:p>
            <a:pPr marL="444500" indent="-444500">
              <a:defRPr sz="3300"/>
            </a:pPr>
            <a:r>
              <a:rPr lang="en-GB" sz="1400" u="sng" dirty="0">
                <a:hlinkClick r:id="rId4"/>
              </a:rPr>
              <a:t>https://github.com/imglib/imglib2-tutorials</a:t>
            </a:r>
          </a:p>
          <a:p>
            <a:pPr marL="444500" indent="-444500">
              <a:defRPr sz="3300"/>
            </a:pPr>
            <a:r>
              <a:rPr lang="en-GB" sz="1400" u="sng" dirty="0">
                <a:hlinkClick r:id="rId5"/>
              </a:rPr>
              <a:t>https://github.com/imglib/imglib2-introductory-workshop</a:t>
            </a:r>
          </a:p>
          <a:p>
            <a:pPr marL="444500" indent="-444500">
              <a:defRPr sz="3300"/>
            </a:pPr>
            <a:r>
              <a:rPr lang="en-GB" sz="1400" u="sng" dirty="0">
                <a:hlinkClick r:id="rId6"/>
              </a:rPr>
              <a:t>https://github.com/imglib/imglib2-advanced-workshop</a:t>
            </a:r>
          </a:p>
          <a:p>
            <a:pPr marL="444500" indent="-444500">
              <a:defRPr sz="3300"/>
            </a:pPr>
            <a:r>
              <a:rPr lang="en-GB" sz="1400" u="sng" dirty="0">
                <a:hlinkClick r:id="rId7"/>
              </a:rPr>
              <a:t>https://github.com/imglib/imglib2-cache-examples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59784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 ecosystem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ImageJ1</a:t>
            </a:r>
          </a:p>
          <a:p>
            <a:r>
              <a:rPr lang="en-US" dirty="0" err="1"/>
              <a:t>ImageJ</a:t>
            </a:r>
            <a:r>
              <a:rPr lang="en-US" dirty="0"/>
              <a:t>-Ops</a:t>
            </a:r>
          </a:p>
          <a:p>
            <a:r>
              <a:rPr lang="en-US" dirty="0"/>
              <a:t>ImageJ2</a:t>
            </a:r>
          </a:p>
          <a:p>
            <a:r>
              <a:rPr lang="en-US" dirty="0"/>
              <a:t>The Maven build system</a:t>
            </a:r>
          </a:p>
          <a:p>
            <a:r>
              <a:rPr lang="en-US" dirty="0" err="1"/>
              <a:t>ImageJ</a:t>
            </a:r>
            <a:r>
              <a:rPr lang="en-US" dirty="0"/>
              <a:t>-legacy</a:t>
            </a:r>
            <a:endParaRPr lang="en-GB" dirty="0"/>
          </a:p>
        </p:txBody>
      </p:sp>
      <p:sp>
        <p:nvSpPr>
          <p:cNvPr id="4" name="Right Arrow 3"/>
          <p:cNvSpPr/>
          <p:nvPr/>
        </p:nvSpPr>
        <p:spPr>
          <a:xfrm flipH="1">
            <a:off x="2959098" y="1485900"/>
            <a:ext cx="762001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516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maven build system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ImageJ</a:t>
            </a:r>
            <a:r>
              <a:rPr lang="en-US" sz="2000" dirty="0"/>
              <a:t> projects are organized with maven. </a:t>
            </a:r>
          </a:p>
          <a:p>
            <a:pPr lvl="1"/>
            <a:r>
              <a:rPr lang="en-GB" dirty="0">
                <a:hlinkClick r:id="rId2"/>
              </a:rPr>
              <a:t>https://maven.apache.org/</a:t>
            </a:r>
            <a:endParaRPr lang="en-GB" dirty="0"/>
          </a:p>
          <a:p>
            <a:r>
              <a:rPr lang="en-US" sz="2000" dirty="0"/>
              <a:t>The pom.xml file we just created is a Maven project file.</a:t>
            </a:r>
            <a:endParaRPr lang="en-US" sz="1800" dirty="0"/>
          </a:p>
          <a:p>
            <a:r>
              <a:rPr lang="en-US" sz="2000" dirty="0"/>
              <a:t>The most important maven commands are</a:t>
            </a:r>
          </a:p>
          <a:p>
            <a:pPr lvl="1"/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package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make a jar-file ready for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ImageJ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i="1" dirty="0"/>
              <a:t>install</a:t>
            </a:r>
            <a:r>
              <a:rPr lang="en-US" dirty="0"/>
              <a:t> to </a:t>
            </a:r>
            <a:r>
              <a:rPr lang="en-US" dirty="0" err="1"/>
              <a:t>ImageJ</a:t>
            </a:r>
            <a:r>
              <a:rPr lang="en-US" dirty="0"/>
              <a:t> folder</a:t>
            </a:r>
          </a:p>
          <a:p>
            <a:pPr lvl="1"/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deploy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to an online </a:t>
            </a:r>
          </a:p>
          <a:p>
            <a:pPr marL="558800" lvl="1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repository</a:t>
            </a:r>
          </a:p>
          <a:p>
            <a:pPr lvl="1"/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execute unit tests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855" y="2532924"/>
            <a:ext cx="3170181" cy="2584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453" y="624626"/>
            <a:ext cx="1514055" cy="35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0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packages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Rename the main package by entering your </a:t>
            </a:r>
            <a:r>
              <a:rPr lang="en-US" dirty="0" err="1"/>
              <a:t>organisations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. Minuses – are not allowed.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1055511"/>
            <a:ext cx="7213600" cy="4087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74" y="2187575"/>
            <a:ext cx="36480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6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classes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GaussFiltering</a:t>
            </a:r>
            <a:r>
              <a:rPr lang="en-US" dirty="0"/>
              <a:t> class and rename it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120780"/>
            <a:ext cx="5413374" cy="40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27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Empty the class to get an empty work space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514" t="17756" r="35070" b="21089"/>
          <a:stretch/>
        </p:blipFill>
        <p:spPr>
          <a:xfrm>
            <a:off x="1943100" y="1043102"/>
            <a:ext cx="5003001" cy="41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5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823201" y="4394455"/>
            <a:ext cx="220721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rgbClr val="FFC000"/>
                </a:solidFill>
              </a:rPr>
              <a:t>BigDataViewer</a:t>
            </a:r>
            <a:endParaRPr lang="en-GB" sz="1050" dirty="0">
              <a:solidFill>
                <a:srgbClr val="FFC000"/>
              </a:solidFill>
            </a:endParaRPr>
          </a:p>
        </p:txBody>
      </p:sp>
      <p:pic>
        <p:nvPicPr>
          <p:cNvPr id="30" name="Picture 2" descr="Thumbnail for version as of 15:03, 4 July 20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0" y="2419989"/>
            <a:ext cx="1035344" cy="103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30184" y="3489159"/>
            <a:ext cx="6422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ImageJ</a:t>
            </a:r>
            <a:endParaRPr lang="en-GB" sz="1050" dirty="0"/>
          </a:p>
        </p:txBody>
      </p:sp>
      <p:sp>
        <p:nvSpPr>
          <p:cNvPr id="2" name="Oval 1"/>
          <p:cNvSpPr/>
          <p:nvPr/>
        </p:nvSpPr>
        <p:spPr>
          <a:xfrm>
            <a:off x="358791" y="2193132"/>
            <a:ext cx="1870059" cy="1800225"/>
          </a:xfrm>
          <a:prstGeom prst="ellipse">
            <a:avLst/>
          </a:prstGeom>
          <a:noFill/>
          <a:ln w="28575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grpSp>
        <p:nvGrpSpPr>
          <p:cNvPr id="3" name="Group 2"/>
          <p:cNvGrpSpPr/>
          <p:nvPr/>
        </p:nvGrpSpPr>
        <p:grpSpPr>
          <a:xfrm>
            <a:off x="-1471612" y="-436188"/>
            <a:ext cx="6165056" cy="6286919"/>
            <a:chOff x="-2952750" y="-581585"/>
            <a:chExt cx="8220075" cy="8382559"/>
          </a:xfrm>
        </p:grpSpPr>
        <p:pic>
          <p:nvPicPr>
            <p:cNvPr id="8" name="Picture 4" descr="@imagej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611" y="1335831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@imgli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209" y="3606526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@scijav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139" y="5343133"/>
              <a:ext cx="879062" cy="879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189612" y="2788608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ImageJ2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10209" y="4716405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ImgLib2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76708" y="6204885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SciJava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525" y="847805"/>
              <a:ext cx="1819275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376362" y="2014248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BioFormats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-2952750" y="-581585"/>
              <a:ext cx="8220075" cy="83825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128712" y="-1793082"/>
            <a:ext cx="8915180" cy="9329738"/>
            <a:chOff x="-2800350" y="-2390775"/>
            <a:chExt cx="11886907" cy="12439650"/>
          </a:xfrm>
        </p:grpSpPr>
        <p:pic>
          <p:nvPicPr>
            <p:cNvPr id="10" name="Picture 10" descr="@fiji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195" y="5021544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200196" y="6283237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Fiji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050" name="Picture 2" descr="TrackMate-Logo85x50-color-300p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554" y="4745558"/>
              <a:ext cx="1524000" cy="895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5006978" y="5524057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Trackmate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20553" y="3893967"/>
              <a:ext cx="12755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TrakEM2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28" name="Picture 4" descr="File:TrakEM2 Display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553" y="2868550"/>
              <a:ext cx="1275586" cy="97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5255732" y="2043407"/>
              <a:ext cx="177606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BigDataViewer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30" name="Picture 6" descr="Bdv-bdv-start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7962" y="997244"/>
              <a:ext cx="1373947" cy="1046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val 32"/>
            <p:cNvSpPr/>
            <p:nvPr/>
          </p:nvSpPr>
          <p:spPr>
            <a:xfrm>
              <a:off x="-2800350" y="-2390775"/>
              <a:ext cx="11886907" cy="12439650"/>
            </a:xfrm>
            <a:prstGeom prst="ellipse">
              <a:avLst/>
            </a:prstGeom>
            <a:noFill/>
            <a:ln w="28575"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 &amp; Fiji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C32CE43-3C41-4E2B-ACF7-94AB00735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342002" y="599912"/>
            <a:ext cx="1991077" cy="3950492"/>
            <a:chOff x="7342002" y="599912"/>
            <a:chExt cx="1991077" cy="3950492"/>
          </a:xfrm>
        </p:grpSpPr>
        <p:pic>
          <p:nvPicPr>
            <p:cNvPr id="4" name="Picture 2" descr="@ClearVolume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3279" y="599912"/>
              <a:ext cx="434426" cy="43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7342002" y="978057"/>
              <a:ext cx="11804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ClearVolume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052" name="Picture 4" descr="@scenerygraphics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673" y="1281043"/>
              <a:ext cx="525752" cy="525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7480607" y="1776069"/>
              <a:ext cx="118049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Scenery /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SciView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7" name="Picture 2" descr="@clij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008" y="2277963"/>
              <a:ext cx="364434" cy="364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8584842" y="2611812"/>
              <a:ext cx="5236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CLIJ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2" name="Picture 4" descr="MaMuT logo-256x256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007" y="1392411"/>
              <a:ext cx="593011" cy="593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8152589" y="1842849"/>
              <a:ext cx="11804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MaMut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51859" y="2744717"/>
              <a:ext cx="10659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ImageScience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638671" y="2503634"/>
              <a:ext cx="10659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BIG-EPFL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44152" y="3822946"/>
              <a:ext cx="10659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BigDataTools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78025" y="3270796"/>
              <a:ext cx="10659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SCF-MPI-CBG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211689" y="1160445"/>
              <a:ext cx="10659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CSBDeep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58982" y="801524"/>
              <a:ext cx="510213" cy="413179"/>
            </a:xfrm>
            <a:prstGeom prst="rect">
              <a:avLst/>
            </a:prstGeom>
          </p:spPr>
        </p:pic>
        <p:pic>
          <p:nvPicPr>
            <p:cNvPr id="43" name="Picture 2" descr="https://camo.githubusercontent.com/0903e899d193f67152efb836cd4e6a72a98fb5f4/68747470733a2f2f7777772e68756265722e656d626c2e64652f636f75727365732f696d616765732f42696f49545f6c6f676f2e6a70656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913" y="3554491"/>
              <a:ext cx="1013871" cy="31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@mpicbg-scico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6853" y="2999474"/>
              <a:ext cx="291601" cy="29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Fractional Splines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897" y="2196940"/>
              <a:ext cx="633289" cy="33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7717250" y="4134906"/>
              <a:ext cx="106597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sooo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many more ….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2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799" y="624626"/>
            <a:ext cx="3667125" cy="33866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725EE74-3A7C-4CDE-9A9E-0E7831B2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a hello world message and run the program!</a:t>
            </a:r>
          </a:p>
          <a:p>
            <a:endParaRPr lang="en-US" dirty="0"/>
          </a:p>
          <a:p>
            <a:r>
              <a:rPr lang="en-US" dirty="0"/>
              <a:t>Welcome to ImageJ2!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793875"/>
            <a:ext cx="6515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ImageJ</a:t>
            </a:r>
            <a:r>
              <a:rPr lang="en-US" dirty="0"/>
              <a:t> legacy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 dependency to </a:t>
            </a:r>
            <a:r>
              <a:rPr lang="en-US" dirty="0" err="1"/>
              <a:t>imagej</a:t>
            </a:r>
            <a:r>
              <a:rPr lang="en-US" dirty="0"/>
              <a:t>-legacy and run your program again!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1270000"/>
            <a:ext cx="5057775" cy="156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1285875"/>
            <a:ext cx="6172200" cy="3857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1282700"/>
            <a:ext cx="7038975" cy="4543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850" y="1282700"/>
            <a:ext cx="3679825" cy="826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851" y="2223795"/>
            <a:ext cx="3679824" cy="689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788" y="3028372"/>
            <a:ext cx="1478698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22160" y="685801"/>
            <a:ext cx="3884551" cy="3946922"/>
          </a:xfrm>
        </p:spPr>
        <p:txBody>
          <a:bodyPr/>
          <a:lstStyle/>
          <a:p>
            <a:r>
              <a:rPr lang="en-US" dirty="0"/>
              <a:t>Copy this project now!</a:t>
            </a:r>
          </a:p>
          <a:p>
            <a:r>
              <a:rPr lang="en-US" dirty="0"/>
              <a:t>This is the starting point for your future </a:t>
            </a:r>
            <a:r>
              <a:rPr lang="en-US" dirty="0" err="1"/>
              <a:t>ImageJ</a:t>
            </a:r>
            <a:r>
              <a:rPr lang="en-US" dirty="0"/>
              <a:t> projects!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things we do next, are also available on </a:t>
            </a:r>
            <a:r>
              <a:rPr lang="en-US" dirty="0" err="1"/>
              <a:t>github</a:t>
            </a:r>
            <a:r>
              <a:rPr lang="en-US" dirty="0"/>
              <a:t> – as branches</a:t>
            </a:r>
          </a:p>
          <a:p>
            <a:endParaRPr lang="en-US" dirty="0"/>
          </a:p>
          <a:p>
            <a:pPr marL="7620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https://github.com/haesleinhuepf/</a:t>
            </a:r>
          </a:p>
          <a:p>
            <a:pPr marL="7620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daisLEARNATHON2019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E9B71-1FBE-4FFB-BCFA-A4374D3C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883" y="595898"/>
            <a:ext cx="4642398" cy="43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7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7D0CB-6D89-4510-8453-ABAC12C8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10 Minutes break. Then we get our hands dirty!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460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clij.github.io/images/clij_bridge.gif">
            <a:extLst>
              <a:ext uri="{FF2B5EF4-FFF2-40B4-BE49-F238E27FC236}">
                <a16:creationId xmlns:a16="http://schemas.microsoft.com/office/drawing/2014/main" id="{DE87400F-591B-40BA-B764-F1DE4E2A50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634"/>
            <a:ext cx="9144000" cy="422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84" y="0"/>
            <a:ext cx="5790236" cy="538222"/>
          </a:xfrm>
        </p:spPr>
        <p:txBody>
          <a:bodyPr>
            <a:noAutofit/>
          </a:bodyPr>
          <a:lstStyle/>
          <a:p>
            <a:pPr algn="l"/>
            <a:r>
              <a:rPr lang="en-US" sz="2600" dirty="0">
                <a:latin typeface="+mn-lt"/>
              </a:rPr>
              <a:t>GPU-accelerated Image Processing in Fiji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784" y="538222"/>
            <a:ext cx="6858000" cy="31251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Robert Haase</a:t>
            </a:r>
            <a:r>
              <a:rPr lang="en-US" dirty="0"/>
              <a:t>, Myers lab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34650" y="4638349"/>
            <a:ext cx="3909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endParaRPr lang="en-US" sz="1500" dirty="0">
              <a:solidFill>
                <a:schemeClr val="bg1"/>
              </a:solidFill>
            </a:endParaRPr>
          </a:p>
          <a:p>
            <a:pPr algn="r" fontAlgn="base"/>
            <a:r>
              <a:rPr lang="en-US" sz="1500" dirty="0">
                <a:solidFill>
                  <a:schemeClr val="bg1"/>
                </a:solidFill>
              </a:rPr>
              <a:t>dais </a:t>
            </a:r>
            <a:r>
              <a:rPr lang="en-US" sz="1500" dirty="0" err="1">
                <a:solidFill>
                  <a:schemeClr val="bg1"/>
                </a:solidFill>
              </a:rPr>
              <a:t>learnathon</a:t>
            </a:r>
            <a:r>
              <a:rPr lang="en-US" sz="1500" dirty="0">
                <a:solidFill>
                  <a:schemeClr val="bg1"/>
                </a:solidFill>
              </a:rPr>
              <a:t> Dresden</a:t>
            </a:r>
          </a:p>
        </p:txBody>
      </p:sp>
    </p:spTree>
    <p:extLst>
      <p:ext uri="{BB962C8B-B14F-4D97-AF65-F5344CB8AC3E}">
        <p14:creationId xmlns:p14="http://schemas.microsoft.com/office/powerpoint/2010/main" val="913395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GPU-accelerated image 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has benefits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8" y="4435016"/>
            <a:ext cx="3538799" cy="12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7901"/>
          <a:stretch/>
        </p:blipFill>
        <p:spPr>
          <a:xfrm>
            <a:off x="275272" y="945552"/>
            <a:ext cx="2381933" cy="16865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47902"/>
          <a:stretch/>
        </p:blipFill>
        <p:spPr>
          <a:xfrm>
            <a:off x="275273" y="2677872"/>
            <a:ext cx="2381933" cy="16517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001" y="685800"/>
            <a:ext cx="2700441" cy="3878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F5E45-5D52-490B-8D56-7E5CE91E2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21"/>
          <a:stretch/>
        </p:blipFill>
        <p:spPr>
          <a:xfrm>
            <a:off x="273565" y="945552"/>
            <a:ext cx="4561760" cy="1686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D1678-0018-4D57-AFFA-992C43DC8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" r="225"/>
          <a:stretch/>
        </p:blipFill>
        <p:spPr>
          <a:xfrm>
            <a:off x="273565" y="2659261"/>
            <a:ext cx="4561760" cy="16517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790EDF-3B16-427D-9AC1-5E0CD2E90BB9}"/>
              </a:ext>
            </a:extLst>
          </p:cNvPr>
          <p:cNvSpPr/>
          <p:nvPr/>
        </p:nvSpPr>
        <p:spPr>
          <a:xfrm>
            <a:off x="5741980" y="488824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6"/>
              </a:rPr>
              <a:t>https://clij.github.io/clij-benchmarking/benchmarking_operations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097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CLIJ from Java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0" y="685800"/>
            <a:ext cx="8293190" cy="29114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CLIJ comes via an independent maven repository.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666E1F15-4A25-41FF-B7B1-B5B4FDE1F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228" y="1478650"/>
            <a:ext cx="6438077" cy="904063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&lt;dependency&gt;</a:t>
            </a:r>
            <a:endParaRPr lang="en-US" altLang="en-US" sz="105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5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05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net.haesleinhuepf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05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sz="105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5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05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clij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-core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05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&lt;version&gt;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1.0.4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&lt;/version&gt;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&lt;/dependency&gt;</a:t>
            </a:r>
            <a:r>
              <a:rPr lang="en-US" alt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CF15B23-F0F7-405D-BC00-18BC03EA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228" y="3098096"/>
            <a:ext cx="6438077" cy="742481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&lt;repository&gt;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&lt;id&gt;</a:t>
            </a:r>
            <a:r>
              <a:rPr lang="en-US" altLang="en-US" sz="105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clij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&lt;/id&gt;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altLang="en-US" sz="105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http://dl.bintray.com/haesleinhuepf/clij</a:t>
            </a: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&lt;/url&gt;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&lt;/repository&gt;</a:t>
            </a:r>
            <a:r>
              <a:rPr lang="en-US" alt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EE26A5-94A1-423B-8FCC-4F6D288F3721}"/>
              </a:ext>
            </a:extLst>
          </p:cNvPr>
          <p:cNvSpPr/>
          <p:nvPr/>
        </p:nvSpPr>
        <p:spPr>
          <a:xfrm>
            <a:off x="6086460" y="4889582"/>
            <a:ext cx="30909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2"/>
              </a:rPr>
              <a:t>https://clij.github.io/clij-docs/dependingViaMaven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48835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9A30-E323-4BB5-88E1-6C5F401B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CLIJ from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0358-64FB-4742-95EB-BB37C57F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685801"/>
            <a:ext cx="8293190" cy="34289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clij</a:t>
            </a:r>
            <a:r>
              <a:rPr lang="en-US" dirty="0"/>
              <a:t> Java API is very similar to the macro API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22D11B2-7E2B-4910-8ACB-0FA10755A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161" y="747762"/>
            <a:ext cx="6717223" cy="42242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en-US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CLIJ </a:t>
            </a:r>
            <a:r>
              <a:rPr lang="en-US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clij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CLIJ.</a:t>
            </a:r>
            <a:r>
              <a:rPr lang="en-US" altLang="en-US" sz="1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getInstance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send image to GPU memory and reserve memory for output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ClearCLBuffer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input = </a:t>
            </a:r>
            <a:r>
              <a:rPr lang="en-US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clij.push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(imp);</a:t>
            </a:r>
            <a:b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ClearCLBuffer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= </a:t>
            </a:r>
            <a:r>
              <a:rPr lang="en-US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clij.create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(input);</a:t>
            </a:r>
            <a:b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Gaussian blur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float sigma = 3;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clij.op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().blur(input, output, sigma, sigma);</a:t>
            </a:r>
            <a:b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result back from GPU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ImagePlus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result = </a:t>
            </a:r>
            <a:r>
              <a:rPr lang="en-US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clij.pull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(output);</a:t>
            </a:r>
            <a:b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result.show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cleanup memory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input.close</a:t>
            </a:r>
            <a:r>
              <a:rPr lang="en-US" alt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output.close</a:t>
            </a:r>
            <a:r>
              <a:rPr lang="en-US" alt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en-US" sz="15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F8BAB-0EA0-496E-B6D9-7D11175F2D62}"/>
              </a:ext>
            </a:extLst>
          </p:cNvPr>
          <p:cNvSpPr/>
          <p:nvPr/>
        </p:nvSpPr>
        <p:spPr>
          <a:xfrm>
            <a:off x="6888254" y="4894646"/>
            <a:ext cx="2255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https://clij.github.io/clij-docs/api_intro</a:t>
            </a:r>
            <a:endParaRPr lang="en-US" sz="1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93F5AB-17D9-4814-9442-C091A4B8F582}"/>
              </a:ext>
            </a:extLst>
          </p:cNvPr>
          <p:cNvGrpSpPr/>
          <p:nvPr/>
        </p:nvGrpSpPr>
        <p:grpSpPr>
          <a:xfrm>
            <a:off x="6287334" y="875220"/>
            <a:ext cx="2856666" cy="4019426"/>
            <a:chOff x="6287335" y="883990"/>
            <a:chExt cx="2856666" cy="40194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B21472-1386-4311-B8D6-B2D67A7C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7335" y="883990"/>
              <a:ext cx="2856666" cy="36315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71B11F-380D-4020-B35B-085F46F5A6BB}"/>
                </a:ext>
              </a:extLst>
            </p:cNvPr>
            <p:cNvSpPr/>
            <p:nvPr/>
          </p:nvSpPr>
          <p:spPr>
            <a:xfrm>
              <a:off x="6569256" y="4657195"/>
              <a:ext cx="257474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hlinkClick r:id="rId4"/>
                </a:rPr>
                <a:t>https://clij.github.io/clij-docs/referenceJava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882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CFCB-3BBA-4F7D-8677-A0D93421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clij</a:t>
            </a:r>
            <a:r>
              <a:rPr lang="en-US" dirty="0"/>
              <a:t>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6439-7F4E-4C96-8DFE-9AF47AC9A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685801"/>
            <a:ext cx="8293190" cy="463923"/>
          </a:xfrm>
        </p:spPr>
        <p:txBody>
          <a:bodyPr/>
          <a:lstStyle/>
          <a:p>
            <a:r>
              <a:rPr lang="en-US" dirty="0"/>
              <a:t>Keep your </a:t>
            </a:r>
            <a:r>
              <a:rPr lang="en-US" dirty="0" err="1"/>
              <a:t>clij</a:t>
            </a:r>
            <a:r>
              <a:rPr lang="en-US" dirty="0"/>
              <a:t> variable. It gives you access to everything.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75C91-65FC-4A3F-8CBD-EBED182A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8" y="917762"/>
            <a:ext cx="8550230" cy="395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3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CFCB-3BBA-4F7D-8677-A0D93421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clij</a:t>
            </a:r>
            <a:r>
              <a:rPr lang="en-US" dirty="0"/>
              <a:t>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6439-7F4E-4C96-8DFE-9AF47AC9A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60" y="685801"/>
            <a:ext cx="8293190" cy="463923"/>
          </a:xfrm>
        </p:spPr>
        <p:txBody>
          <a:bodyPr/>
          <a:lstStyle/>
          <a:p>
            <a:r>
              <a:rPr lang="en-US" dirty="0"/>
              <a:t>Keep your </a:t>
            </a:r>
            <a:r>
              <a:rPr lang="en-US" dirty="0" err="1"/>
              <a:t>clij</a:t>
            </a:r>
            <a:r>
              <a:rPr lang="en-US" dirty="0"/>
              <a:t> variable. It gives you access to everything.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B9894-4B6C-4763-9C7F-A1059870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9" y="926670"/>
            <a:ext cx="8521777" cy="399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1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Fiji &amp; friends development: hackathons &amp; </a:t>
            </a:r>
            <a:r>
              <a:rPr lang="en-US" dirty="0" err="1"/>
              <a:t>learnathons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Developer community meets (at least) annually</a:t>
            </a:r>
          </a:p>
          <a:p>
            <a:pPr lvl="1"/>
            <a:r>
              <a:rPr lang="en-US" sz="1400" dirty="0"/>
              <a:t>Hackathons: core developers meet with plugin developers to bring Fiji on the next level </a:t>
            </a:r>
          </a:p>
          <a:p>
            <a:pPr lvl="1"/>
            <a:r>
              <a:rPr lang="en-US" sz="1400" dirty="0" err="1"/>
              <a:t>Learnathons</a:t>
            </a:r>
            <a:r>
              <a:rPr lang="en-US" sz="1400" dirty="0"/>
              <a:t>: core developers teach new/potential members of the developer community</a:t>
            </a: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2" y="1708364"/>
            <a:ext cx="4002506" cy="299757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505" y="2251891"/>
            <a:ext cx="4377686" cy="2693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988" y="4721858"/>
            <a:ext cx="3780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Slide by courtesy of </a:t>
            </a:r>
            <a:r>
              <a:rPr lang="en-US" sz="1050" dirty="0" err="1"/>
              <a:t>Pavel</a:t>
            </a:r>
            <a:r>
              <a:rPr lang="en-US" sz="1050" dirty="0"/>
              <a:t> </a:t>
            </a:r>
            <a:r>
              <a:rPr lang="en-US" sz="1050" dirty="0" err="1"/>
              <a:t>Tomancak</a:t>
            </a:r>
            <a:r>
              <a:rPr lang="en-US" sz="1050" dirty="0"/>
              <a:t>, MPI-CBG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505" y="1549758"/>
            <a:ext cx="4377686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8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prefer </a:t>
            </a:r>
            <a:r>
              <a:rPr lang="en-US" dirty="0" err="1"/>
              <a:t>ImageJs</a:t>
            </a:r>
            <a:r>
              <a:rPr lang="en-US" dirty="0"/>
              <a:t> python programming, consider having IDE and Fiji open in parallel.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79" y="1762156"/>
            <a:ext cx="2943782" cy="2733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1119885"/>
            <a:ext cx="5650321" cy="3375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79" y="1119885"/>
            <a:ext cx="2943782" cy="5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17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The power of ImageJ2 is a bit hidden</a:t>
            </a:r>
          </a:p>
          <a:p>
            <a:pPr lvl="1"/>
            <a:r>
              <a:rPr lang="en-US" sz="1400" dirty="0"/>
              <a:t>Use auto-completion of your IDE to discover it</a:t>
            </a:r>
            <a:r>
              <a:rPr lang="en-GB" sz="1400" dirty="0"/>
              <a:t>!</a:t>
            </a:r>
          </a:p>
          <a:p>
            <a:pPr lvl="1"/>
            <a:r>
              <a:rPr lang="en-US" sz="1400" dirty="0"/>
              <a:t>Press CTRL+P to find out parameters of a method</a:t>
            </a:r>
          </a:p>
          <a:p>
            <a:r>
              <a:rPr lang="en-US" sz="1400" dirty="0"/>
              <a:t>Improve the general discoverability by giving things good names. Use SHIFT+F6 to rename methods, classes,… </a:t>
            </a:r>
          </a:p>
          <a:p>
            <a:pPr lvl="1"/>
            <a:endParaRPr lang="en-US" sz="1400" dirty="0"/>
          </a:p>
          <a:p>
            <a:r>
              <a:rPr lang="en-US" sz="1400" dirty="0"/>
              <a:t>If there are issues </a:t>
            </a:r>
          </a:p>
          <a:p>
            <a:pPr lvl="1"/>
            <a:r>
              <a:rPr lang="en-US" sz="1400" dirty="0"/>
              <a:t>Use </a:t>
            </a:r>
            <a:r>
              <a:rPr lang="en-US" sz="1400" dirty="0" err="1"/>
              <a:t>ALT+Enter</a:t>
            </a:r>
            <a:r>
              <a:rPr lang="en-US" sz="1400" dirty="0"/>
              <a:t> to resolve them</a:t>
            </a:r>
          </a:p>
          <a:p>
            <a:endParaRPr lang="en-US" sz="1400" dirty="0"/>
          </a:p>
          <a:p>
            <a:r>
              <a:rPr lang="en-US" sz="1400" dirty="0"/>
              <a:t>Choose your IDE wisely and stick to it</a:t>
            </a:r>
          </a:p>
          <a:p>
            <a:pPr lvl="1"/>
            <a:r>
              <a:rPr lang="en-US" sz="1400" dirty="0"/>
              <a:t>They are all good. But you need to learn how to use them.</a:t>
            </a:r>
          </a:p>
          <a:p>
            <a:r>
              <a:rPr lang="en-US" sz="1400" dirty="0"/>
              <a:t>Choose your favorite programming language.</a:t>
            </a:r>
          </a:p>
          <a:p>
            <a:pPr lvl="1"/>
            <a:r>
              <a:rPr lang="en-US" sz="1400" dirty="0"/>
              <a:t>Don’t fight the fight Java versus Python. </a:t>
            </a:r>
            <a:r>
              <a:rPr lang="en-US" sz="1400" i="1" dirty="0"/>
              <a:t>Consider becoming language agnostic.</a:t>
            </a:r>
          </a:p>
          <a:p>
            <a:pPr lvl="1"/>
            <a:r>
              <a:rPr lang="en-US" sz="1400" dirty="0"/>
              <a:t>Learn one properly. Learn a second. Do whatever fit’s best in your environment and stick to it.</a:t>
            </a:r>
          </a:p>
          <a:p>
            <a:pPr lvl="1"/>
            <a:r>
              <a:rPr lang="en-US" sz="1400" dirty="0"/>
              <a:t>Become expert and never stop learning.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45" y="1937680"/>
            <a:ext cx="857250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37" y="1937680"/>
            <a:ext cx="2600325" cy="962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06" y="1469847"/>
            <a:ext cx="598110" cy="2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 ImageJ2 plugin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Integrated Development Environments (IDE) – today: </a:t>
            </a:r>
            <a:r>
              <a:rPr lang="en-US" dirty="0" err="1"/>
              <a:t>IntellIJ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Nobody starts “New projects” in the </a:t>
            </a:r>
            <a:r>
              <a:rPr lang="en-US" dirty="0" err="1"/>
              <a:t>ImageJ</a:t>
            </a:r>
            <a:r>
              <a:rPr lang="en-US" dirty="0"/>
              <a:t> developers community.</a:t>
            </a:r>
          </a:p>
          <a:p>
            <a:endParaRPr lang="en-US" dirty="0"/>
          </a:p>
          <a:p>
            <a:r>
              <a:rPr lang="en-US" dirty="0"/>
              <a:t>We all have our own template which we carry with us, modify over time and duplicate to develop new plugins and workflows.</a:t>
            </a:r>
          </a:p>
          <a:p>
            <a:endParaRPr lang="en-US" dirty="0"/>
          </a:p>
          <a:p>
            <a:r>
              <a:rPr lang="en-US" dirty="0"/>
              <a:t>Let’s make a template for you.</a:t>
            </a:r>
          </a:p>
          <a:p>
            <a:endParaRPr lang="en-US" dirty="0"/>
          </a:p>
          <a:p>
            <a:r>
              <a:rPr lang="en-GB" sz="1600" dirty="0"/>
              <a:t>Eclipse user? Watch: https://www.youtube.com/watch?v=YIWpoBnnLio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22" y="1087149"/>
            <a:ext cx="4129088" cy="109946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32809" y="1319645"/>
            <a:ext cx="550718" cy="4052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732809" y="1319645"/>
            <a:ext cx="550718" cy="4052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04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Setting up an ImageJ2 workflow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or download the code repository</a:t>
            </a:r>
          </a:p>
          <a:p>
            <a:pPr marL="76200" indent="0" algn="ctr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62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https://github.com/imagej/example-imagej-command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8" y="1978594"/>
            <a:ext cx="7069142" cy="62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22160" y="685801"/>
            <a:ext cx="4082211" cy="3946922"/>
          </a:xfrm>
        </p:spPr>
        <p:txBody>
          <a:bodyPr/>
          <a:lstStyle/>
          <a:p>
            <a:r>
              <a:rPr lang="en-US" sz="1400" dirty="0"/>
              <a:t>To make maven work, every project needs a pom.xml file.</a:t>
            </a:r>
          </a:p>
          <a:p>
            <a:r>
              <a:rPr lang="en-US" sz="1400" dirty="0"/>
              <a:t>It contains information about the project and it relationship to </a:t>
            </a:r>
            <a:r>
              <a:rPr lang="en-US" sz="1400" dirty="0" err="1"/>
              <a:t>ImageJ</a:t>
            </a:r>
            <a:r>
              <a:rPr lang="en-US" sz="1400" dirty="0"/>
              <a:t> (dependencies)</a:t>
            </a:r>
          </a:p>
          <a:p>
            <a:r>
              <a:rPr lang="en-US" sz="1400" dirty="0"/>
              <a:t>You should make one pom.xml for yourself and then copy it to every other new project.</a:t>
            </a:r>
          </a:p>
          <a:p>
            <a:endParaRPr lang="en-US" sz="1400" dirty="0"/>
          </a:p>
          <a:p>
            <a:r>
              <a:rPr lang="en-US" sz="1400" dirty="0"/>
              <a:t>Step 1: Update the parent </a:t>
            </a:r>
            <a:r>
              <a:rPr lang="en-US" sz="1400" dirty="0" err="1"/>
              <a:t>pom</a:t>
            </a:r>
            <a:r>
              <a:rPr lang="en-US" sz="1400" dirty="0"/>
              <a:t> to make your plugin compatible to current </a:t>
            </a:r>
            <a:r>
              <a:rPr lang="en-US" sz="1400" dirty="0" err="1"/>
              <a:t>ImageJ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Open pom.xml in a text editor</a:t>
            </a:r>
          </a:p>
          <a:p>
            <a:pPr lvl="1"/>
            <a:r>
              <a:rPr lang="en-US" sz="1400" dirty="0"/>
              <a:t>Visit https://maven.imagej.net </a:t>
            </a:r>
          </a:p>
          <a:p>
            <a:pPr lvl="1"/>
            <a:r>
              <a:rPr lang="en-US" sz="1400" dirty="0"/>
              <a:t>Search for </a:t>
            </a:r>
            <a:r>
              <a:rPr lang="en-US" sz="1400" dirty="0" err="1"/>
              <a:t>pom-scijava</a:t>
            </a: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05" y="721871"/>
            <a:ext cx="4745895" cy="3524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105" y="2744612"/>
            <a:ext cx="6257281" cy="46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your information to the pom.xml file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240" y="1187497"/>
            <a:ext cx="5904978" cy="334993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2868" y="2542162"/>
            <a:ext cx="1477372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domain</a:t>
            </a:r>
            <a:endParaRPr lang="en-GB" dirty="0"/>
          </a:p>
        </p:txBody>
      </p:sp>
      <p:sp>
        <p:nvSpPr>
          <p:cNvPr id="6" name="Right Arrow 5"/>
          <p:cNvSpPr/>
          <p:nvPr/>
        </p:nvSpPr>
        <p:spPr>
          <a:xfrm flipH="1">
            <a:off x="5239964" y="2641972"/>
            <a:ext cx="1796375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tool name</a:t>
            </a:r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541378" y="2029324"/>
            <a:ext cx="1383421" cy="612648"/>
          </a:xfrm>
          <a:prstGeom prst="wedgeRect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No spaces allowed here</a:t>
            </a:r>
            <a:endParaRPr lang="en-GB" sz="1100" dirty="0"/>
          </a:p>
        </p:txBody>
      </p:sp>
      <p:sp>
        <p:nvSpPr>
          <p:cNvPr id="8" name="Rectangular Callout 7"/>
          <p:cNvSpPr/>
          <p:nvPr/>
        </p:nvSpPr>
        <p:spPr>
          <a:xfrm>
            <a:off x="254068" y="1929514"/>
            <a:ext cx="1383421" cy="612648"/>
          </a:xfrm>
          <a:prstGeom prst="wedgeRect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No spaces or minuses allowed here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254068" y="3011623"/>
            <a:ext cx="1716172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Description of your tool</a:t>
            </a:r>
            <a:endParaRPr lang="en-GB" sz="1000" dirty="0"/>
          </a:p>
        </p:txBody>
      </p:sp>
      <p:sp>
        <p:nvSpPr>
          <p:cNvPr id="10" name="Right Arrow 9"/>
          <p:cNvSpPr/>
          <p:nvPr/>
        </p:nvSpPr>
        <p:spPr>
          <a:xfrm flipH="1">
            <a:off x="5436713" y="3193218"/>
            <a:ext cx="1796375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website</a:t>
            </a:r>
            <a:endParaRPr lang="en-GB" dirty="0"/>
          </a:p>
        </p:txBody>
      </p:sp>
      <p:sp>
        <p:nvSpPr>
          <p:cNvPr id="11" name="Right Arrow 10"/>
          <p:cNvSpPr/>
          <p:nvPr/>
        </p:nvSpPr>
        <p:spPr>
          <a:xfrm flipH="1">
            <a:off x="4745002" y="3630265"/>
            <a:ext cx="2213516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institute website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976613"/>
      </p:ext>
    </p:extLst>
  </p:cSld>
  <p:clrMapOvr>
    <a:masterClrMapping/>
  </p:clrMapOvr>
</p:sld>
</file>

<file path=ppt/theme/theme1.xml><?xml version="1.0" encoding="utf-8"?>
<a:theme xmlns:a="http://schemas.openxmlformats.org/drawingml/2006/main" name="Neubias slide them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21332</TotalTime>
  <Words>1438</Words>
  <Application>Microsoft Office PowerPoint</Application>
  <PresentationFormat>On-screen Show (16:9)</PresentationFormat>
  <Paragraphs>296</Paragraphs>
  <Slides>51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Calibri Light</vt:lpstr>
      <vt:lpstr>Calibri</vt:lpstr>
      <vt:lpstr>Helvetica Neue</vt:lpstr>
      <vt:lpstr>Courier New</vt:lpstr>
      <vt:lpstr>Arial</vt:lpstr>
      <vt:lpstr>Neubias slide theme</vt:lpstr>
      <vt:lpstr>Office Theme</vt:lpstr>
      <vt:lpstr>1_Office Theme</vt:lpstr>
      <vt:lpstr>PowerPoint Presentation</vt:lpstr>
      <vt:lpstr>Fiji: Image analysis with feed on the ground</vt:lpstr>
      <vt:lpstr>Fiji: Image analysis with the head in clouds</vt:lpstr>
      <vt:lpstr>ImageJ &amp; Fiji</vt:lpstr>
      <vt:lpstr>Fiji &amp; friends development: hackathons &amp; learnathons</vt:lpstr>
      <vt:lpstr>Setting up an ImageJ2 plugin</vt:lpstr>
      <vt:lpstr>Exercise: Setting up an ImageJ2 workflow</vt:lpstr>
      <vt:lpstr>How to get started</vt:lpstr>
      <vt:lpstr>How to get started</vt:lpstr>
      <vt:lpstr>How to get started</vt:lpstr>
      <vt:lpstr>How to get started</vt:lpstr>
      <vt:lpstr>How to get started</vt:lpstr>
      <vt:lpstr>ImageJ ecosystem</vt:lpstr>
      <vt:lpstr>ImageJ1</vt:lpstr>
      <vt:lpstr>ImageJ-Ops</vt:lpstr>
      <vt:lpstr>ImageJ-Ops</vt:lpstr>
      <vt:lpstr>ImageJ-Ops</vt:lpstr>
      <vt:lpstr>ImageJ-Ops</vt:lpstr>
      <vt:lpstr>ImageJ-Ops</vt:lpstr>
      <vt:lpstr>ImageJ-Ops</vt:lpstr>
      <vt:lpstr>ImageJ-Ops</vt:lpstr>
      <vt:lpstr>ImageJ-Ops</vt:lpstr>
      <vt:lpstr>ImageJ-Ops</vt:lpstr>
      <vt:lpstr>ImageJ2</vt:lpstr>
      <vt:lpstr>ImageJ2</vt:lpstr>
      <vt:lpstr>ImageJ2</vt:lpstr>
      <vt:lpstr>ImageJ2</vt:lpstr>
      <vt:lpstr>ImageJ2</vt:lpstr>
      <vt:lpstr>ImageJ2</vt:lpstr>
      <vt:lpstr>ImageJ2</vt:lpstr>
      <vt:lpstr>ImageJ2</vt:lpstr>
      <vt:lpstr>ImageJ2</vt:lpstr>
      <vt:lpstr>ImageJ2</vt:lpstr>
      <vt:lpstr>Useful links</vt:lpstr>
      <vt:lpstr>ImageJ ecosystem</vt:lpstr>
      <vt:lpstr>The maven build system</vt:lpstr>
      <vt:lpstr>Renaming packages</vt:lpstr>
      <vt:lpstr>Rename classes</vt:lpstr>
      <vt:lpstr>Getting started</vt:lpstr>
      <vt:lpstr>Getting started</vt:lpstr>
      <vt:lpstr>ImageJ legacy</vt:lpstr>
      <vt:lpstr>Before continuing</vt:lpstr>
      <vt:lpstr>PowerPoint Presentation</vt:lpstr>
      <vt:lpstr>GPU-accelerated Image Processing in Fiji</vt:lpstr>
      <vt:lpstr>GPU-accelerated image processing</vt:lpstr>
      <vt:lpstr>CLIJ from Java</vt:lpstr>
      <vt:lpstr>CLIJ from Java</vt:lpstr>
      <vt:lpstr>The clij gateway</vt:lpstr>
      <vt:lpstr>The clij gateway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School # 4  BioImage Analysis for Early Career Investigators “Basics of Image Analysis, Processing and Workflows using ImageJ &amp; CellProfiler”</dc:title>
  <dc:creator>Robert Haase</dc:creator>
  <cp:lastModifiedBy>Robert Haase</cp:lastModifiedBy>
  <cp:revision>123</cp:revision>
  <dcterms:modified xsi:type="dcterms:W3CDTF">2019-06-22T15:12:20Z</dcterms:modified>
</cp:coreProperties>
</file>